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1"/>
  </p:notesMasterIdLst>
  <p:sldIdLst>
    <p:sldId id="323" r:id="rId2"/>
    <p:sldId id="324" r:id="rId3"/>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286" r:id="rId63"/>
    <p:sldId id="287" r:id="rId64"/>
    <p:sldId id="288" r:id="rId65"/>
    <p:sldId id="289" r:id="rId66"/>
    <p:sldId id="290" r:id="rId67"/>
    <p:sldId id="291" r:id="rId68"/>
    <p:sldId id="292" r:id="rId69"/>
    <p:sldId id="293" r:id="rId7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245" y="91"/>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ld, Geoffrey" userId="84df3a83-fb20-4e73-a9fb-16fe3fc1bec7" providerId="ADAL" clId="{CD105EB5-7514-4FC2-8CEE-018BEB9D6395}"/>
    <pc:docChg chg="undo custSel modSld">
      <pc:chgData name="Arnold, Geoffrey" userId="84df3a83-fb20-4e73-a9fb-16fe3fc1bec7" providerId="ADAL" clId="{CD105EB5-7514-4FC2-8CEE-018BEB9D6395}" dt="2022-11-17T14:54:20.994" v="157" actId="2711"/>
      <pc:docMkLst>
        <pc:docMk/>
      </pc:docMkLst>
      <pc:sldChg chg="modSp">
        <pc:chgData name="Arnold, Geoffrey" userId="84df3a83-fb20-4e73-a9fb-16fe3fc1bec7" providerId="ADAL" clId="{CD105EB5-7514-4FC2-8CEE-018BEB9D6395}" dt="2022-11-15T18:14:28.463" v="1"/>
        <pc:sldMkLst>
          <pc:docMk/>
          <pc:sldMk cId="0" sldId="260"/>
        </pc:sldMkLst>
        <pc:spChg chg="mod">
          <ac:chgData name="Arnold, Geoffrey" userId="84df3a83-fb20-4e73-a9fb-16fe3fc1bec7" providerId="ADAL" clId="{CD105EB5-7514-4FC2-8CEE-018BEB9D6395}" dt="2022-11-15T18:14:28.463" v="1"/>
          <ac:spMkLst>
            <pc:docMk/>
            <pc:sldMk cId="0" sldId="260"/>
            <ac:spMk id="209" creationId="{00000000-0000-0000-0000-000000000000}"/>
          </ac:spMkLst>
        </pc:spChg>
      </pc:sldChg>
      <pc:sldChg chg="modSp">
        <pc:chgData name="Arnold, Geoffrey" userId="84df3a83-fb20-4e73-a9fb-16fe3fc1bec7" providerId="ADAL" clId="{CD105EB5-7514-4FC2-8CEE-018BEB9D6395}" dt="2022-11-15T18:14:21.503" v="0"/>
        <pc:sldMkLst>
          <pc:docMk/>
          <pc:sldMk cId="0" sldId="261"/>
        </pc:sldMkLst>
        <pc:spChg chg="mod">
          <ac:chgData name="Arnold, Geoffrey" userId="84df3a83-fb20-4e73-a9fb-16fe3fc1bec7" providerId="ADAL" clId="{CD105EB5-7514-4FC2-8CEE-018BEB9D6395}" dt="2022-11-15T18:14:21.503" v="0"/>
          <ac:spMkLst>
            <pc:docMk/>
            <pc:sldMk cId="0" sldId="261"/>
            <ac:spMk id="214" creationId="{00000000-0000-0000-0000-000000000000}"/>
          </ac:spMkLst>
        </pc:spChg>
      </pc:sldChg>
      <pc:sldChg chg="modSp mod">
        <pc:chgData name="Arnold, Geoffrey" userId="84df3a83-fb20-4e73-a9fb-16fe3fc1bec7" providerId="ADAL" clId="{CD105EB5-7514-4FC2-8CEE-018BEB9D6395}" dt="2022-11-15T18:14:42.082" v="2" actId="2711"/>
        <pc:sldMkLst>
          <pc:docMk/>
          <pc:sldMk cId="0" sldId="262"/>
        </pc:sldMkLst>
        <pc:spChg chg="mod">
          <ac:chgData name="Arnold, Geoffrey" userId="84df3a83-fb20-4e73-a9fb-16fe3fc1bec7" providerId="ADAL" clId="{CD105EB5-7514-4FC2-8CEE-018BEB9D6395}" dt="2022-11-15T18:14:42.082" v="2" actId="2711"/>
          <ac:spMkLst>
            <pc:docMk/>
            <pc:sldMk cId="0" sldId="262"/>
            <ac:spMk id="222" creationId="{00000000-0000-0000-0000-000000000000}"/>
          </ac:spMkLst>
        </pc:spChg>
      </pc:sldChg>
      <pc:sldChg chg="modSp mod">
        <pc:chgData name="Arnold, Geoffrey" userId="84df3a83-fb20-4e73-a9fb-16fe3fc1bec7" providerId="ADAL" clId="{CD105EB5-7514-4FC2-8CEE-018BEB9D6395}" dt="2022-11-15T18:14:48.166" v="3" actId="2711"/>
        <pc:sldMkLst>
          <pc:docMk/>
          <pc:sldMk cId="0" sldId="264"/>
        </pc:sldMkLst>
        <pc:spChg chg="mod">
          <ac:chgData name="Arnold, Geoffrey" userId="84df3a83-fb20-4e73-a9fb-16fe3fc1bec7" providerId="ADAL" clId="{CD105EB5-7514-4FC2-8CEE-018BEB9D6395}" dt="2022-11-15T18:14:48.166" v="3" actId="2711"/>
          <ac:spMkLst>
            <pc:docMk/>
            <pc:sldMk cId="0" sldId="264"/>
            <ac:spMk id="232" creationId="{00000000-0000-0000-0000-000000000000}"/>
          </ac:spMkLst>
        </pc:spChg>
      </pc:sldChg>
      <pc:sldChg chg="modSp mod">
        <pc:chgData name="Arnold, Geoffrey" userId="84df3a83-fb20-4e73-a9fb-16fe3fc1bec7" providerId="ADAL" clId="{CD105EB5-7514-4FC2-8CEE-018BEB9D6395}" dt="2022-11-15T18:14:58.859" v="5" actId="2711"/>
        <pc:sldMkLst>
          <pc:docMk/>
          <pc:sldMk cId="0" sldId="271"/>
        </pc:sldMkLst>
        <pc:spChg chg="mod">
          <ac:chgData name="Arnold, Geoffrey" userId="84df3a83-fb20-4e73-a9fb-16fe3fc1bec7" providerId="ADAL" clId="{CD105EB5-7514-4FC2-8CEE-018BEB9D6395}" dt="2022-11-15T18:14:54.302" v="4" actId="1076"/>
          <ac:spMkLst>
            <pc:docMk/>
            <pc:sldMk cId="0" sldId="271"/>
            <ac:spMk id="263" creationId="{00000000-0000-0000-0000-000000000000}"/>
          </ac:spMkLst>
        </pc:spChg>
        <pc:spChg chg="mod">
          <ac:chgData name="Arnold, Geoffrey" userId="84df3a83-fb20-4e73-a9fb-16fe3fc1bec7" providerId="ADAL" clId="{CD105EB5-7514-4FC2-8CEE-018BEB9D6395}" dt="2022-11-15T18:14:58.859" v="5" actId="2711"/>
          <ac:spMkLst>
            <pc:docMk/>
            <pc:sldMk cId="0" sldId="271"/>
            <ac:spMk id="264" creationId="{00000000-0000-0000-0000-000000000000}"/>
          </ac:spMkLst>
        </pc:spChg>
      </pc:sldChg>
      <pc:sldChg chg="modSp mod">
        <pc:chgData name="Arnold, Geoffrey" userId="84df3a83-fb20-4e73-a9fb-16fe3fc1bec7" providerId="ADAL" clId="{CD105EB5-7514-4FC2-8CEE-018BEB9D6395}" dt="2022-11-17T14:53:30.663" v="150" actId="2711"/>
        <pc:sldMkLst>
          <pc:docMk/>
          <pc:sldMk cId="0" sldId="272"/>
        </pc:sldMkLst>
        <pc:spChg chg="mod">
          <ac:chgData name="Arnold, Geoffrey" userId="84df3a83-fb20-4e73-a9fb-16fe3fc1bec7" providerId="ADAL" clId="{CD105EB5-7514-4FC2-8CEE-018BEB9D6395}" dt="2022-11-17T14:53:19.311" v="149" actId="1076"/>
          <ac:spMkLst>
            <pc:docMk/>
            <pc:sldMk cId="0" sldId="272"/>
            <ac:spMk id="273" creationId="{00000000-0000-0000-0000-000000000000}"/>
          </ac:spMkLst>
        </pc:spChg>
        <pc:spChg chg="mod">
          <ac:chgData name="Arnold, Geoffrey" userId="84df3a83-fb20-4e73-a9fb-16fe3fc1bec7" providerId="ADAL" clId="{CD105EB5-7514-4FC2-8CEE-018BEB9D6395}" dt="2022-11-17T14:53:30.663" v="150" actId="2711"/>
          <ac:spMkLst>
            <pc:docMk/>
            <pc:sldMk cId="0" sldId="272"/>
            <ac:spMk id="274" creationId="{00000000-0000-0000-0000-000000000000}"/>
          </ac:spMkLst>
        </pc:spChg>
      </pc:sldChg>
      <pc:sldChg chg="modSp mod">
        <pc:chgData name="Arnold, Geoffrey" userId="84df3a83-fb20-4e73-a9fb-16fe3fc1bec7" providerId="ADAL" clId="{CD105EB5-7514-4FC2-8CEE-018BEB9D6395}" dt="2022-11-15T18:15:03.753" v="6" actId="2711"/>
        <pc:sldMkLst>
          <pc:docMk/>
          <pc:sldMk cId="0" sldId="273"/>
        </pc:sldMkLst>
        <pc:spChg chg="mod">
          <ac:chgData name="Arnold, Geoffrey" userId="84df3a83-fb20-4e73-a9fb-16fe3fc1bec7" providerId="ADAL" clId="{CD105EB5-7514-4FC2-8CEE-018BEB9D6395}" dt="2022-11-15T18:15:03.753" v="6" actId="2711"/>
          <ac:spMkLst>
            <pc:docMk/>
            <pc:sldMk cId="0" sldId="273"/>
            <ac:spMk id="284" creationId="{00000000-0000-0000-0000-000000000000}"/>
          </ac:spMkLst>
        </pc:spChg>
      </pc:sldChg>
      <pc:sldChg chg="modSp mod">
        <pc:chgData name="Arnold, Geoffrey" userId="84df3a83-fb20-4e73-a9fb-16fe3fc1bec7" providerId="ADAL" clId="{CD105EB5-7514-4FC2-8CEE-018BEB9D6395}" dt="2022-11-16T23:50:46.383" v="138" actId="20577"/>
        <pc:sldMkLst>
          <pc:docMk/>
          <pc:sldMk cId="0" sldId="274"/>
        </pc:sldMkLst>
        <pc:spChg chg="mod">
          <ac:chgData name="Arnold, Geoffrey" userId="84df3a83-fb20-4e73-a9fb-16fe3fc1bec7" providerId="ADAL" clId="{CD105EB5-7514-4FC2-8CEE-018BEB9D6395}" dt="2022-11-16T23:50:46.383" v="138" actId="20577"/>
          <ac:spMkLst>
            <pc:docMk/>
            <pc:sldMk cId="0" sldId="274"/>
            <ac:spMk id="293" creationId="{00000000-0000-0000-0000-000000000000}"/>
          </ac:spMkLst>
        </pc:spChg>
      </pc:sldChg>
      <pc:sldChg chg="modSp mod">
        <pc:chgData name="Arnold, Geoffrey" userId="84df3a83-fb20-4e73-a9fb-16fe3fc1bec7" providerId="ADAL" clId="{CD105EB5-7514-4FC2-8CEE-018BEB9D6395}" dt="2022-11-15T18:15:18.347" v="8" actId="2711"/>
        <pc:sldMkLst>
          <pc:docMk/>
          <pc:sldMk cId="0" sldId="275"/>
        </pc:sldMkLst>
        <pc:spChg chg="mod">
          <ac:chgData name="Arnold, Geoffrey" userId="84df3a83-fb20-4e73-a9fb-16fe3fc1bec7" providerId="ADAL" clId="{CD105EB5-7514-4FC2-8CEE-018BEB9D6395}" dt="2022-11-15T18:15:18.347" v="8" actId="2711"/>
          <ac:spMkLst>
            <pc:docMk/>
            <pc:sldMk cId="0" sldId="275"/>
            <ac:spMk id="296" creationId="{00000000-0000-0000-0000-000000000000}"/>
          </ac:spMkLst>
        </pc:spChg>
      </pc:sldChg>
      <pc:sldChg chg="modSp">
        <pc:chgData name="Arnold, Geoffrey" userId="84df3a83-fb20-4e73-a9fb-16fe3fc1bec7" providerId="ADAL" clId="{CD105EB5-7514-4FC2-8CEE-018BEB9D6395}" dt="2022-11-15T18:15:40.385" v="9"/>
        <pc:sldMkLst>
          <pc:docMk/>
          <pc:sldMk cId="0" sldId="277"/>
        </pc:sldMkLst>
        <pc:spChg chg="mod">
          <ac:chgData name="Arnold, Geoffrey" userId="84df3a83-fb20-4e73-a9fb-16fe3fc1bec7" providerId="ADAL" clId="{CD105EB5-7514-4FC2-8CEE-018BEB9D6395}" dt="2022-11-15T18:15:40.385" v="9"/>
          <ac:spMkLst>
            <pc:docMk/>
            <pc:sldMk cId="0" sldId="277"/>
            <ac:spMk id="304" creationId="{00000000-0000-0000-0000-000000000000}"/>
          </ac:spMkLst>
        </pc:spChg>
      </pc:sldChg>
      <pc:sldChg chg="modSp mod">
        <pc:chgData name="Arnold, Geoffrey" userId="84df3a83-fb20-4e73-a9fb-16fe3fc1bec7" providerId="ADAL" clId="{CD105EB5-7514-4FC2-8CEE-018BEB9D6395}" dt="2022-11-17T00:14:16.529" v="144" actId="20577"/>
        <pc:sldMkLst>
          <pc:docMk/>
          <pc:sldMk cId="0" sldId="281"/>
        </pc:sldMkLst>
        <pc:spChg chg="mod">
          <ac:chgData name="Arnold, Geoffrey" userId="84df3a83-fb20-4e73-a9fb-16fe3fc1bec7" providerId="ADAL" clId="{CD105EB5-7514-4FC2-8CEE-018BEB9D6395}" dt="2022-11-17T00:14:16.529" v="144" actId="20577"/>
          <ac:spMkLst>
            <pc:docMk/>
            <pc:sldMk cId="0" sldId="281"/>
            <ac:spMk id="328" creationId="{00000000-0000-0000-0000-000000000000}"/>
          </ac:spMkLst>
        </pc:spChg>
      </pc:sldChg>
      <pc:sldChg chg="modSp mod">
        <pc:chgData name="Arnold, Geoffrey" userId="84df3a83-fb20-4e73-a9fb-16fe3fc1bec7" providerId="ADAL" clId="{CD105EB5-7514-4FC2-8CEE-018BEB9D6395}" dt="2022-11-17T00:31:12.832" v="147" actId="20577"/>
        <pc:sldMkLst>
          <pc:docMk/>
          <pc:sldMk cId="0" sldId="285"/>
        </pc:sldMkLst>
        <pc:spChg chg="mod">
          <ac:chgData name="Arnold, Geoffrey" userId="84df3a83-fb20-4e73-a9fb-16fe3fc1bec7" providerId="ADAL" clId="{CD105EB5-7514-4FC2-8CEE-018BEB9D6395}" dt="2022-11-17T00:31:12.832" v="147" actId="20577"/>
          <ac:spMkLst>
            <pc:docMk/>
            <pc:sldMk cId="0" sldId="285"/>
            <ac:spMk id="344" creationId="{00000000-0000-0000-0000-000000000000}"/>
          </ac:spMkLst>
        </pc:spChg>
      </pc:sldChg>
      <pc:sldChg chg="modSp mod">
        <pc:chgData name="Arnold, Geoffrey" userId="84df3a83-fb20-4e73-a9fb-16fe3fc1bec7" providerId="ADAL" clId="{CD105EB5-7514-4FC2-8CEE-018BEB9D6395}" dt="2022-11-15T18:19:16.912" v="134" actId="2711"/>
        <pc:sldMkLst>
          <pc:docMk/>
          <pc:sldMk cId="0" sldId="287"/>
        </pc:sldMkLst>
        <pc:spChg chg="mod">
          <ac:chgData name="Arnold, Geoffrey" userId="84df3a83-fb20-4e73-a9fb-16fe3fc1bec7" providerId="ADAL" clId="{CD105EB5-7514-4FC2-8CEE-018BEB9D6395}" dt="2022-11-15T18:19:16.912" v="134" actId="2711"/>
          <ac:spMkLst>
            <pc:docMk/>
            <pc:sldMk cId="0" sldId="287"/>
            <ac:spMk id="355" creationId="{00000000-0000-0000-0000-000000000000}"/>
          </ac:spMkLst>
        </pc:spChg>
      </pc:sldChg>
      <pc:sldChg chg="modSp mod">
        <pc:chgData name="Arnold, Geoffrey" userId="84df3a83-fb20-4e73-a9fb-16fe3fc1bec7" providerId="ADAL" clId="{CD105EB5-7514-4FC2-8CEE-018BEB9D6395}" dt="2022-11-15T18:19:23.734" v="135" actId="2711"/>
        <pc:sldMkLst>
          <pc:docMk/>
          <pc:sldMk cId="0" sldId="288"/>
        </pc:sldMkLst>
        <pc:spChg chg="mod">
          <ac:chgData name="Arnold, Geoffrey" userId="84df3a83-fb20-4e73-a9fb-16fe3fc1bec7" providerId="ADAL" clId="{CD105EB5-7514-4FC2-8CEE-018BEB9D6395}" dt="2022-11-15T18:19:23.734" v="135" actId="2711"/>
          <ac:spMkLst>
            <pc:docMk/>
            <pc:sldMk cId="0" sldId="288"/>
            <ac:spMk id="368" creationId="{00000000-0000-0000-0000-000000000000}"/>
          </ac:spMkLst>
        </pc:spChg>
      </pc:sldChg>
      <pc:sldChg chg="modSp mod">
        <pc:chgData name="Arnold, Geoffrey" userId="84df3a83-fb20-4e73-a9fb-16fe3fc1bec7" providerId="ADAL" clId="{CD105EB5-7514-4FC2-8CEE-018BEB9D6395}" dt="2022-11-15T18:19:30.367" v="136" actId="2711"/>
        <pc:sldMkLst>
          <pc:docMk/>
          <pc:sldMk cId="0" sldId="290"/>
        </pc:sldMkLst>
        <pc:spChg chg="mod">
          <ac:chgData name="Arnold, Geoffrey" userId="84df3a83-fb20-4e73-a9fb-16fe3fc1bec7" providerId="ADAL" clId="{CD105EB5-7514-4FC2-8CEE-018BEB9D6395}" dt="2022-11-15T18:19:30.367" v="136" actId="2711"/>
          <ac:spMkLst>
            <pc:docMk/>
            <pc:sldMk cId="0" sldId="290"/>
            <ac:spMk id="378" creationId="{00000000-0000-0000-0000-000000000000}"/>
          </ac:spMkLst>
        </pc:spChg>
      </pc:sldChg>
      <pc:sldChg chg="modSp mod">
        <pc:chgData name="Arnold, Geoffrey" userId="84df3a83-fb20-4e73-a9fb-16fe3fc1bec7" providerId="ADAL" clId="{CD105EB5-7514-4FC2-8CEE-018BEB9D6395}" dt="2022-11-15T18:17:13.414" v="118" actId="2711"/>
        <pc:sldMkLst>
          <pc:docMk/>
          <pc:sldMk cId="0" sldId="297"/>
        </pc:sldMkLst>
        <pc:spChg chg="mod">
          <ac:chgData name="Arnold, Geoffrey" userId="84df3a83-fb20-4e73-a9fb-16fe3fc1bec7" providerId="ADAL" clId="{CD105EB5-7514-4FC2-8CEE-018BEB9D6395}" dt="2022-11-15T18:17:13.414" v="118" actId="2711"/>
          <ac:spMkLst>
            <pc:docMk/>
            <pc:sldMk cId="0" sldId="297"/>
            <ac:spMk id="196" creationId="{00000000-0000-0000-0000-000000000000}"/>
          </ac:spMkLst>
        </pc:spChg>
      </pc:sldChg>
      <pc:sldChg chg="modSp mod">
        <pc:chgData name="Arnold, Geoffrey" userId="84df3a83-fb20-4e73-a9fb-16fe3fc1bec7" providerId="ADAL" clId="{CD105EB5-7514-4FC2-8CEE-018BEB9D6395}" dt="2022-11-15T18:17:21.138" v="119" actId="2711"/>
        <pc:sldMkLst>
          <pc:docMk/>
          <pc:sldMk cId="0" sldId="300"/>
        </pc:sldMkLst>
        <pc:spChg chg="mod">
          <ac:chgData name="Arnold, Geoffrey" userId="84df3a83-fb20-4e73-a9fb-16fe3fc1bec7" providerId="ADAL" clId="{CD105EB5-7514-4FC2-8CEE-018BEB9D6395}" dt="2022-11-15T18:17:21.138" v="119" actId="2711"/>
          <ac:spMkLst>
            <pc:docMk/>
            <pc:sldMk cId="0" sldId="300"/>
            <ac:spMk id="206" creationId="{00000000-0000-0000-0000-000000000000}"/>
          </ac:spMkLst>
        </pc:spChg>
      </pc:sldChg>
      <pc:sldChg chg="modSp mod">
        <pc:chgData name="Arnold, Geoffrey" userId="84df3a83-fb20-4e73-a9fb-16fe3fc1bec7" providerId="ADAL" clId="{CD105EB5-7514-4FC2-8CEE-018BEB9D6395}" dt="2022-11-15T18:17:27.404" v="120" actId="2711"/>
        <pc:sldMkLst>
          <pc:docMk/>
          <pc:sldMk cId="0" sldId="301"/>
        </pc:sldMkLst>
        <pc:spChg chg="mod">
          <ac:chgData name="Arnold, Geoffrey" userId="84df3a83-fb20-4e73-a9fb-16fe3fc1bec7" providerId="ADAL" clId="{CD105EB5-7514-4FC2-8CEE-018BEB9D6395}" dt="2022-11-15T18:17:27.404" v="120" actId="2711"/>
          <ac:spMkLst>
            <pc:docMk/>
            <pc:sldMk cId="0" sldId="301"/>
            <ac:spMk id="211" creationId="{00000000-0000-0000-0000-000000000000}"/>
          </ac:spMkLst>
        </pc:spChg>
      </pc:sldChg>
      <pc:sldChg chg="modSp mod">
        <pc:chgData name="Arnold, Geoffrey" userId="84df3a83-fb20-4e73-a9fb-16fe3fc1bec7" providerId="ADAL" clId="{CD105EB5-7514-4FC2-8CEE-018BEB9D6395}" dt="2022-11-15T18:17:42.002" v="121" actId="2711"/>
        <pc:sldMkLst>
          <pc:docMk/>
          <pc:sldMk cId="0" sldId="304"/>
        </pc:sldMkLst>
        <pc:spChg chg="mod">
          <ac:chgData name="Arnold, Geoffrey" userId="84df3a83-fb20-4e73-a9fb-16fe3fc1bec7" providerId="ADAL" clId="{CD105EB5-7514-4FC2-8CEE-018BEB9D6395}" dt="2022-11-15T18:17:42.002" v="121" actId="2711"/>
          <ac:spMkLst>
            <pc:docMk/>
            <pc:sldMk cId="0" sldId="304"/>
            <ac:spMk id="222" creationId="{00000000-0000-0000-0000-000000000000}"/>
          </ac:spMkLst>
        </pc:spChg>
      </pc:sldChg>
      <pc:sldChg chg="modSp mod">
        <pc:chgData name="Arnold, Geoffrey" userId="84df3a83-fb20-4e73-a9fb-16fe3fc1bec7" providerId="ADAL" clId="{CD105EB5-7514-4FC2-8CEE-018BEB9D6395}" dt="2022-11-15T18:17:50.381" v="122" actId="2711"/>
        <pc:sldMkLst>
          <pc:docMk/>
          <pc:sldMk cId="0" sldId="305"/>
        </pc:sldMkLst>
        <pc:spChg chg="mod">
          <ac:chgData name="Arnold, Geoffrey" userId="84df3a83-fb20-4e73-a9fb-16fe3fc1bec7" providerId="ADAL" clId="{CD105EB5-7514-4FC2-8CEE-018BEB9D6395}" dt="2022-11-15T18:17:50.381" v="122" actId="2711"/>
          <ac:spMkLst>
            <pc:docMk/>
            <pc:sldMk cId="0" sldId="305"/>
            <ac:spMk id="228" creationId="{00000000-0000-0000-0000-000000000000}"/>
          </ac:spMkLst>
        </pc:spChg>
      </pc:sldChg>
      <pc:sldChg chg="modSp mod">
        <pc:chgData name="Arnold, Geoffrey" userId="84df3a83-fb20-4e73-a9fb-16fe3fc1bec7" providerId="ADAL" clId="{CD105EB5-7514-4FC2-8CEE-018BEB9D6395}" dt="2022-11-17T14:53:53.788" v="151" actId="20577"/>
        <pc:sldMkLst>
          <pc:docMk/>
          <pc:sldMk cId="0" sldId="306"/>
        </pc:sldMkLst>
        <pc:spChg chg="mod">
          <ac:chgData name="Arnold, Geoffrey" userId="84df3a83-fb20-4e73-a9fb-16fe3fc1bec7" providerId="ADAL" clId="{CD105EB5-7514-4FC2-8CEE-018BEB9D6395}" dt="2022-11-17T14:53:53.788" v="151" actId="20577"/>
          <ac:spMkLst>
            <pc:docMk/>
            <pc:sldMk cId="0" sldId="306"/>
            <ac:spMk id="237" creationId="{00000000-0000-0000-0000-000000000000}"/>
          </ac:spMkLst>
        </pc:spChg>
      </pc:sldChg>
      <pc:sldChg chg="modSp mod">
        <pc:chgData name="Arnold, Geoffrey" userId="84df3a83-fb20-4e73-a9fb-16fe3fc1bec7" providerId="ADAL" clId="{CD105EB5-7514-4FC2-8CEE-018BEB9D6395}" dt="2022-11-15T18:18:01.220" v="124" actId="2711"/>
        <pc:sldMkLst>
          <pc:docMk/>
          <pc:sldMk cId="0" sldId="307"/>
        </pc:sldMkLst>
        <pc:spChg chg="mod">
          <ac:chgData name="Arnold, Geoffrey" userId="84df3a83-fb20-4e73-a9fb-16fe3fc1bec7" providerId="ADAL" clId="{CD105EB5-7514-4FC2-8CEE-018BEB9D6395}" dt="2022-11-15T18:17:56.255" v="123" actId="2711"/>
          <ac:spMkLst>
            <pc:docMk/>
            <pc:sldMk cId="0" sldId="307"/>
            <ac:spMk id="248" creationId="{00000000-0000-0000-0000-000000000000}"/>
          </ac:spMkLst>
        </pc:spChg>
        <pc:spChg chg="mod">
          <ac:chgData name="Arnold, Geoffrey" userId="84df3a83-fb20-4e73-a9fb-16fe3fc1bec7" providerId="ADAL" clId="{CD105EB5-7514-4FC2-8CEE-018BEB9D6395}" dt="2022-11-15T18:18:01.220" v="124" actId="2711"/>
          <ac:spMkLst>
            <pc:docMk/>
            <pc:sldMk cId="0" sldId="307"/>
            <ac:spMk id="250" creationId="{00000000-0000-0000-0000-000000000000}"/>
          </ac:spMkLst>
        </pc:spChg>
      </pc:sldChg>
      <pc:sldChg chg="modSp mod">
        <pc:chgData name="Arnold, Geoffrey" userId="84df3a83-fb20-4e73-a9fb-16fe3fc1bec7" providerId="ADAL" clId="{CD105EB5-7514-4FC2-8CEE-018BEB9D6395}" dt="2022-11-17T14:54:07.046" v="155" actId="20577"/>
        <pc:sldMkLst>
          <pc:docMk/>
          <pc:sldMk cId="0" sldId="309"/>
        </pc:sldMkLst>
        <pc:spChg chg="mod">
          <ac:chgData name="Arnold, Geoffrey" userId="84df3a83-fb20-4e73-a9fb-16fe3fc1bec7" providerId="ADAL" clId="{CD105EB5-7514-4FC2-8CEE-018BEB9D6395}" dt="2022-11-17T14:54:07.046" v="155" actId="20577"/>
          <ac:spMkLst>
            <pc:docMk/>
            <pc:sldMk cId="0" sldId="309"/>
            <ac:spMk id="263" creationId="{00000000-0000-0000-0000-000000000000}"/>
          </ac:spMkLst>
        </pc:spChg>
      </pc:sldChg>
      <pc:sldChg chg="modSp mod">
        <pc:chgData name="Arnold, Geoffrey" userId="84df3a83-fb20-4e73-a9fb-16fe3fc1bec7" providerId="ADAL" clId="{CD105EB5-7514-4FC2-8CEE-018BEB9D6395}" dt="2022-11-15T18:18:20.538" v="127" actId="2711"/>
        <pc:sldMkLst>
          <pc:docMk/>
          <pc:sldMk cId="0" sldId="310"/>
        </pc:sldMkLst>
        <pc:spChg chg="mod">
          <ac:chgData name="Arnold, Geoffrey" userId="84df3a83-fb20-4e73-a9fb-16fe3fc1bec7" providerId="ADAL" clId="{CD105EB5-7514-4FC2-8CEE-018BEB9D6395}" dt="2022-11-15T18:18:14.692" v="126" actId="1076"/>
          <ac:spMkLst>
            <pc:docMk/>
            <pc:sldMk cId="0" sldId="310"/>
            <ac:spMk id="273" creationId="{00000000-0000-0000-0000-000000000000}"/>
          </ac:spMkLst>
        </pc:spChg>
        <pc:spChg chg="mod">
          <ac:chgData name="Arnold, Geoffrey" userId="84df3a83-fb20-4e73-a9fb-16fe3fc1bec7" providerId="ADAL" clId="{CD105EB5-7514-4FC2-8CEE-018BEB9D6395}" dt="2022-11-15T18:18:20.538" v="127" actId="2711"/>
          <ac:spMkLst>
            <pc:docMk/>
            <pc:sldMk cId="0" sldId="310"/>
            <ac:spMk id="274" creationId="{00000000-0000-0000-0000-000000000000}"/>
          </ac:spMkLst>
        </pc:spChg>
      </pc:sldChg>
      <pc:sldChg chg="modSp mod">
        <pc:chgData name="Arnold, Geoffrey" userId="84df3a83-fb20-4e73-a9fb-16fe3fc1bec7" providerId="ADAL" clId="{CD105EB5-7514-4FC2-8CEE-018BEB9D6395}" dt="2022-11-15T18:18:35.985" v="130" actId="2711"/>
        <pc:sldMkLst>
          <pc:docMk/>
          <pc:sldMk cId="0" sldId="312"/>
        </pc:sldMkLst>
        <pc:spChg chg="mod">
          <ac:chgData name="Arnold, Geoffrey" userId="84df3a83-fb20-4e73-a9fb-16fe3fc1bec7" providerId="ADAL" clId="{CD105EB5-7514-4FC2-8CEE-018BEB9D6395}" dt="2022-11-15T18:18:28.019" v="128" actId="2711"/>
          <ac:spMkLst>
            <pc:docMk/>
            <pc:sldMk cId="0" sldId="312"/>
            <ac:spMk id="281" creationId="{00000000-0000-0000-0000-000000000000}"/>
          </ac:spMkLst>
        </pc:spChg>
        <pc:spChg chg="mod">
          <ac:chgData name="Arnold, Geoffrey" userId="84df3a83-fb20-4e73-a9fb-16fe3fc1bec7" providerId="ADAL" clId="{CD105EB5-7514-4FC2-8CEE-018BEB9D6395}" dt="2022-11-15T18:18:32.609" v="129" actId="1076"/>
          <ac:spMkLst>
            <pc:docMk/>
            <pc:sldMk cId="0" sldId="312"/>
            <ac:spMk id="282" creationId="{00000000-0000-0000-0000-000000000000}"/>
          </ac:spMkLst>
        </pc:spChg>
        <pc:spChg chg="mod">
          <ac:chgData name="Arnold, Geoffrey" userId="84df3a83-fb20-4e73-a9fb-16fe3fc1bec7" providerId="ADAL" clId="{CD105EB5-7514-4FC2-8CEE-018BEB9D6395}" dt="2022-11-15T18:18:35.985" v="130" actId="2711"/>
          <ac:spMkLst>
            <pc:docMk/>
            <pc:sldMk cId="0" sldId="312"/>
            <ac:spMk id="283" creationId="{00000000-0000-0000-0000-000000000000}"/>
          </ac:spMkLst>
        </pc:spChg>
      </pc:sldChg>
      <pc:sldChg chg="modSp mod">
        <pc:chgData name="Arnold, Geoffrey" userId="84df3a83-fb20-4e73-a9fb-16fe3fc1bec7" providerId="ADAL" clId="{CD105EB5-7514-4FC2-8CEE-018BEB9D6395}" dt="2022-11-17T14:54:14.866" v="156" actId="2711"/>
        <pc:sldMkLst>
          <pc:docMk/>
          <pc:sldMk cId="0" sldId="313"/>
        </pc:sldMkLst>
        <pc:spChg chg="mod">
          <ac:chgData name="Arnold, Geoffrey" userId="84df3a83-fb20-4e73-a9fb-16fe3fc1bec7" providerId="ADAL" clId="{CD105EB5-7514-4FC2-8CEE-018BEB9D6395}" dt="2022-11-17T14:54:14.866" v="156" actId="2711"/>
          <ac:spMkLst>
            <pc:docMk/>
            <pc:sldMk cId="0" sldId="313"/>
            <ac:spMk id="288" creationId="{00000000-0000-0000-0000-000000000000}"/>
          </ac:spMkLst>
        </pc:spChg>
      </pc:sldChg>
      <pc:sldChg chg="modSp mod">
        <pc:chgData name="Arnold, Geoffrey" userId="84df3a83-fb20-4e73-a9fb-16fe3fc1bec7" providerId="ADAL" clId="{CD105EB5-7514-4FC2-8CEE-018BEB9D6395}" dt="2022-11-17T14:54:20.994" v="157" actId="2711"/>
        <pc:sldMkLst>
          <pc:docMk/>
          <pc:sldMk cId="0" sldId="314"/>
        </pc:sldMkLst>
        <pc:spChg chg="mod">
          <ac:chgData name="Arnold, Geoffrey" userId="84df3a83-fb20-4e73-a9fb-16fe3fc1bec7" providerId="ADAL" clId="{CD105EB5-7514-4FC2-8CEE-018BEB9D6395}" dt="2022-11-17T14:54:20.994" v="157" actId="2711"/>
          <ac:spMkLst>
            <pc:docMk/>
            <pc:sldMk cId="0" sldId="314"/>
            <ac:spMk id="296" creationId="{00000000-0000-0000-0000-000000000000}"/>
          </ac:spMkLst>
        </pc:spChg>
      </pc:sldChg>
      <pc:sldChg chg="modSp mod">
        <pc:chgData name="Arnold, Geoffrey" userId="84df3a83-fb20-4e73-a9fb-16fe3fc1bec7" providerId="ADAL" clId="{CD105EB5-7514-4FC2-8CEE-018BEB9D6395}" dt="2022-11-15T18:18:44.693" v="131" actId="2711"/>
        <pc:sldMkLst>
          <pc:docMk/>
          <pc:sldMk cId="0" sldId="316"/>
        </pc:sldMkLst>
        <pc:spChg chg="mod">
          <ac:chgData name="Arnold, Geoffrey" userId="84df3a83-fb20-4e73-a9fb-16fe3fc1bec7" providerId="ADAL" clId="{CD105EB5-7514-4FC2-8CEE-018BEB9D6395}" dt="2022-11-15T18:18:44.693" v="131" actId="2711"/>
          <ac:spMkLst>
            <pc:docMk/>
            <pc:sldMk cId="0" sldId="316"/>
            <ac:spMk id="309" creationId="{00000000-0000-0000-0000-000000000000}"/>
          </ac:spMkLst>
        </pc:spChg>
      </pc:sldChg>
      <pc:sldChg chg="modSp mod">
        <pc:chgData name="Arnold, Geoffrey" userId="84df3a83-fb20-4e73-a9fb-16fe3fc1bec7" providerId="ADAL" clId="{CD105EB5-7514-4FC2-8CEE-018BEB9D6395}" dt="2022-11-15T18:18:51.677" v="132" actId="2711"/>
        <pc:sldMkLst>
          <pc:docMk/>
          <pc:sldMk cId="0" sldId="317"/>
        </pc:sldMkLst>
        <pc:spChg chg="mod">
          <ac:chgData name="Arnold, Geoffrey" userId="84df3a83-fb20-4e73-a9fb-16fe3fc1bec7" providerId="ADAL" clId="{CD105EB5-7514-4FC2-8CEE-018BEB9D6395}" dt="2022-11-15T18:18:51.677" v="132" actId="2711"/>
          <ac:spMkLst>
            <pc:docMk/>
            <pc:sldMk cId="0" sldId="317"/>
            <ac:spMk id="318" creationId="{00000000-0000-0000-0000-000000000000}"/>
          </ac:spMkLst>
        </pc:spChg>
      </pc:sldChg>
      <pc:sldChg chg="modSp mod">
        <pc:chgData name="Arnold, Geoffrey" userId="84df3a83-fb20-4e73-a9fb-16fe3fc1bec7" providerId="ADAL" clId="{CD105EB5-7514-4FC2-8CEE-018BEB9D6395}" dt="2022-11-15T18:19:06.049" v="133" actId="2711"/>
        <pc:sldMkLst>
          <pc:docMk/>
          <pc:sldMk cId="0" sldId="320"/>
        </pc:sldMkLst>
        <pc:spChg chg="mod">
          <ac:chgData name="Arnold, Geoffrey" userId="84df3a83-fb20-4e73-a9fb-16fe3fc1bec7" providerId="ADAL" clId="{CD105EB5-7514-4FC2-8CEE-018BEB9D6395}" dt="2022-11-15T18:19:06.049" v="133" actId="2711"/>
          <ac:spMkLst>
            <pc:docMk/>
            <pc:sldMk cId="0" sldId="320"/>
            <ac:spMk id="325" creationId="{00000000-0000-0000-0000-000000000000}"/>
          </ac:spMkLst>
        </pc:spChg>
      </pc:sldChg>
      <pc:sldChg chg="modSp mod">
        <pc:chgData name="Arnold, Geoffrey" userId="84df3a83-fb20-4e73-a9fb-16fe3fc1bec7" providerId="ADAL" clId="{CD105EB5-7514-4FC2-8CEE-018BEB9D6395}" dt="2022-11-15T18:16:49.665" v="116" actId="20577"/>
        <pc:sldMkLst>
          <pc:docMk/>
          <pc:sldMk cId="482118346" sldId="324"/>
        </pc:sldMkLst>
        <pc:spChg chg="mod">
          <ac:chgData name="Arnold, Geoffrey" userId="84df3a83-fb20-4e73-a9fb-16fe3fc1bec7" providerId="ADAL" clId="{CD105EB5-7514-4FC2-8CEE-018BEB9D6395}" dt="2022-11-15T18:16:49.665" v="116" actId="20577"/>
          <ac:spMkLst>
            <pc:docMk/>
            <pc:sldMk cId="482118346" sldId="324"/>
            <ac:spMk id="2" creationId="{356868BA-4CC2-4257-9B6A-B605C91F7996}"/>
          </ac:spMkLst>
        </pc:spChg>
      </pc:sldChg>
    </pc:docChg>
  </pc:docChgLst>
  <pc:docChgLst>
    <pc:chgData name="Arnold, Geoffrey" userId="84df3a83-fb20-4e73-a9fb-16fe3fc1bec7" providerId="ADAL" clId="{4976195F-FD3E-429B-B8E4-FCBB3DA3C5C5}"/>
    <pc:docChg chg="undo custSel modSld">
      <pc:chgData name="Arnold, Geoffrey" userId="84df3a83-fb20-4e73-a9fb-16fe3fc1bec7" providerId="ADAL" clId="{4976195F-FD3E-429B-B8E4-FCBB3DA3C5C5}" dt="2023-02-04T14:56:30.447" v="612" actId="20577"/>
      <pc:docMkLst>
        <pc:docMk/>
      </pc:docMkLst>
      <pc:sldChg chg="addSp delSp modSp mod">
        <pc:chgData name="Arnold, Geoffrey" userId="84df3a83-fb20-4e73-a9fb-16fe3fc1bec7" providerId="ADAL" clId="{4976195F-FD3E-429B-B8E4-FCBB3DA3C5C5}" dt="2023-02-04T14:56:30.447" v="612" actId="20577"/>
        <pc:sldMkLst>
          <pc:docMk/>
          <pc:sldMk cId="482118346" sldId="324"/>
        </pc:sldMkLst>
        <pc:spChg chg="mod">
          <ac:chgData name="Arnold, Geoffrey" userId="84df3a83-fb20-4e73-a9fb-16fe3fc1bec7" providerId="ADAL" clId="{4976195F-FD3E-429B-B8E4-FCBB3DA3C5C5}" dt="2023-02-04T14:56:30.447" v="612" actId="20577"/>
          <ac:spMkLst>
            <pc:docMk/>
            <pc:sldMk cId="482118346" sldId="324"/>
            <ac:spMk id="2" creationId="{356868BA-4CC2-4257-9B6A-B605C91F7996}"/>
          </ac:spMkLst>
        </pc:spChg>
        <pc:picChg chg="add del">
          <ac:chgData name="Arnold, Geoffrey" userId="84df3a83-fb20-4e73-a9fb-16fe3fc1bec7" providerId="ADAL" clId="{4976195F-FD3E-429B-B8E4-FCBB3DA3C5C5}" dt="2023-02-04T14:07:14.006" v="41" actId="478"/>
          <ac:picMkLst>
            <pc:docMk/>
            <pc:sldMk cId="482118346" sldId="324"/>
            <ac:picMk id="4" creationId="{3EB63D52-C03B-4879-AA7C-39A3947661A0}"/>
          </ac:picMkLst>
        </pc:picChg>
      </pc:sldChg>
    </pc:docChg>
  </pc:docChgLst>
  <pc:docChgLst>
    <pc:chgData name="Arnold, Geoffrey" userId="84df3a83-fb20-4e73-a9fb-16fe3fc1bec7" providerId="ADAL" clId="{CE057583-3817-4A45-831A-7B9DB6E49A53}"/>
    <pc:docChg chg="undo custSel addSld delSld modSld sldOrd">
      <pc:chgData name="Arnold, Geoffrey" userId="84df3a83-fb20-4e73-a9fb-16fe3fc1bec7" providerId="ADAL" clId="{CE057583-3817-4A45-831A-7B9DB6E49A53}" dt="2021-02-26T01:39:15.755" v="283" actId="14100"/>
      <pc:docMkLst>
        <pc:docMk/>
      </pc:docMkLst>
      <pc:sldChg chg="modSp">
        <pc:chgData name="Arnold, Geoffrey" userId="84df3a83-fb20-4e73-a9fb-16fe3fc1bec7" providerId="ADAL" clId="{CE057583-3817-4A45-831A-7B9DB6E49A53}" dt="2021-02-24T18:43:49.963" v="3" actId="6549"/>
        <pc:sldMkLst>
          <pc:docMk/>
          <pc:sldMk cId="0" sldId="257"/>
        </pc:sldMkLst>
        <pc:spChg chg="mod">
          <ac:chgData name="Arnold, Geoffrey" userId="84df3a83-fb20-4e73-a9fb-16fe3fc1bec7" providerId="ADAL" clId="{CE057583-3817-4A45-831A-7B9DB6E49A53}" dt="2021-02-24T18:43:49.963" v="3" actId="6549"/>
          <ac:spMkLst>
            <pc:docMk/>
            <pc:sldMk cId="0" sldId="257"/>
            <ac:spMk id="199" creationId="{00000000-0000-0000-0000-000000000000}"/>
          </ac:spMkLst>
        </pc:spChg>
      </pc:sldChg>
      <pc:sldChg chg="modSp">
        <pc:chgData name="Arnold, Geoffrey" userId="84df3a83-fb20-4e73-a9fb-16fe3fc1bec7" providerId="ADAL" clId="{CE057583-3817-4A45-831A-7B9DB6E49A53}" dt="2021-02-25T23:48:42.585" v="280" actId="20577"/>
        <pc:sldMkLst>
          <pc:docMk/>
          <pc:sldMk cId="0" sldId="267"/>
        </pc:sldMkLst>
        <pc:spChg chg="mod">
          <ac:chgData name="Arnold, Geoffrey" userId="84df3a83-fb20-4e73-a9fb-16fe3fc1bec7" providerId="ADAL" clId="{CE057583-3817-4A45-831A-7B9DB6E49A53}" dt="2021-02-25T23:48:42.585" v="280" actId="20577"/>
          <ac:spMkLst>
            <pc:docMk/>
            <pc:sldMk cId="0" sldId="267"/>
            <ac:spMk id="249" creationId="{00000000-0000-0000-0000-000000000000}"/>
          </ac:spMkLst>
        </pc:spChg>
      </pc:sldChg>
      <pc:sldChg chg="delSp modSp">
        <pc:chgData name="Arnold, Geoffrey" userId="84df3a83-fb20-4e73-a9fb-16fe3fc1bec7" providerId="ADAL" clId="{CE057583-3817-4A45-831A-7B9DB6E49A53}" dt="2021-02-26T01:39:15.755" v="283" actId="14100"/>
        <pc:sldMkLst>
          <pc:docMk/>
          <pc:sldMk cId="0" sldId="310"/>
        </pc:sldMkLst>
        <pc:spChg chg="del">
          <ac:chgData name="Arnold, Geoffrey" userId="84df3a83-fb20-4e73-a9fb-16fe3fc1bec7" providerId="ADAL" clId="{CE057583-3817-4A45-831A-7B9DB6E49A53}" dt="2021-02-26T01:39:06.853" v="281" actId="478"/>
          <ac:spMkLst>
            <pc:docMk/>
            <pc:sldMk cId="0" sldId="310"/>
            <ac:spMk id="266" creationId="{00000000-0000-0000-0000-000000000000}"/>
          </ac:spMkLst>
        </pc:spChg>
        <pc:spChg chg="mod">
          <ac:chgData name="Arnold, Geoffrey" userId="84df3a83-fb20-4e73-a9fb-16fe3fc1bec7" providerId="ADAL" clId="{CE057583-3817-4A45-831A-7B9DB6E49A53}" dt="2021-02-26T01:39:15.755" v="283" actId="14100"/>
          <ac:spMkLst>
            <pc:docMk/>
            <pc:sldMk cId="0" sldId="310"/>
            <ac:spMk id="267" creationId="{00000000-0000-0000-0000-000000000000}"/>
          </ac:spMkLst>
        </pc:spChg>
      </pc:sldChg>
      <pc:sldChg chg="modSp add">
        <pc:chgData name="Arnold, Geoffrey" userId="84df3a83-fb20-4e73-a9fb-16fe3fc1bec7" providerId="ADAL" clId="{CE057583-3817-4A45-831A-7B9DB6E49A53}" dt="2021-02-24T18:44:05.120" v="23" actId="20577"/>
        <pc:sldMkLst>
          <pc:docMk/>
          <pc:sldMk cId="3178695274" sldId="323"/>
        </pc:sldMkLst>
        <pc:spChg chg="mod">
          <ac:chgData name="Arnold, Geoffrey" userId="84df3a83-fb20-4e73-a9fb-16fe3fc1bec7" providerId="ADAL" clId="{CE057583-3817-4A45-831A-7B9DB6E49A53}" dt="2021-02-24T18:44:05.120" v="23" actId="20577"/>
          <ac:spMkLst>
            <pc:docMk/>
            <pc:sldMk cId="3178695274" sldId="323"/>
            <ac:spMk id="195" creationId="{00000000-0000-0000-0000-000000000000}"/>
          </ac:spMkLst>
        </pc:spChg>
      </pc:sldChg>
      <pc:sldChg chg="addSp modSp add ord">
        <pc:chgData name="Arnold, Geoffrey" userId="84df3a83-fb20-4e73-a9fb-16fe3fc1bec7" providerId="ADAL" clId="{CE057583-3817-4A45-831A-7B9DB6E49A53}" dt="2021-02-24T18:46:14.231" v="279" actId="1076"/>
        <pc:sldMkLst>
          <pc:docMk/>
          <pc:sldMk cId="482118346" sldId="324"/>
        </pc:sldMkLst>
        <pc:spChg chg="mod">
          <ac:chgData name="Arnold, Geoffrey" userId="84df3a83-fb20-4e73-a9fb-16fe3fc1bec7" providerId="ADAL" clId="{CE057583-3817-4A45-831A-7B9DB6E49A53}" dt="2021-02-24T18:46:03.708" v="277" actId="20577"/>
          <ac:spMkLst>
            <pc:docMk/>
            <pc:sldMk cId="482118346" sldId="324"/>
            <ac:spMk id="2" creationId="{356868BA-4CC2-4257-9B6A-B605C91F7996}"/>
          </ac:spMkLst>
        </pc:spChg>
        <pc:spChg chg="mod">
          <ac:chgData name="Arnold, Geoffrey" userId="84df3a83-fb20-4e73-a9fb-16fe3fc1bec7" providerId="ADAL" clId="{CE057583-3817-4A45-831A-7B9DB6E49A53}" dt="2021-02-24T18:44:26.127" v="49" actId="20577"/>
          <ac:spMkLst>
            <pc:docMk/>
            <pc:sldMk cId="482118346" sldId="324"/>
            <ac:spMk id="3" creationId="{BCE33CEF-0BC8-4318-8E7B-8826B5E21C2E}"/>
          </ac:spMkLst>
        </pc:spChg>
        <pc:picChg chg="add mod">
          <ac:chgData name="Arnold, Geoffrey" userId="84df3a83-fb20-4e73-a9fb-16fe3fc1bec7" providerId="ADAL" clId="{CE057583-3817-4A45-831A-7B9DB6E49A53}" dt="2021-02-24T18:46:14.231" v="279" actId="1076"/>
          <ac:picMkLst>
            <pc:docMk/>
            <pc:sldMk cId="482118346" sldId="324"/>
            <ac:picMk id="4" creationId="{3EB63D52-C03B-4879-AA7C-39A3947661A0}"/>
          </ac:picMkLst>
        </pc:picChg>
      </pc:sldChg>
      <pc:sldChg chg="modSp add del">
        <pc:chgData name="Arnold, Geoffrey" userId="84df3a83-fb20-4e73-a9fb-16fe3fc1bec7" providerId="ADAL" clId="{CE057583-3817-4A45-831A-7B9DB6E49A53}" dt="2021-02-24T18:44:15.163" v="32" actId="2696"/>
        <pc:sldMkLst>
          <pc:docMk/>
          <pc:sldMk cId="822262475" sldId="324"/>
        </pc:sldMkLst>
        <pc:spChg chg="mod">
          <ac:chgData name="Arnold, Geoffrey" userId="84df3a83-fb20-4e73-a9fb-16fe3fc1bec7" providerId="ADAL" clId="{CE057583-3817-4A45-831A-7B9DB6E49A53}" dt="2021-02-24T18:44:12.608" v="31" actId="20577"/>
          <ac:spMkLst>
            <pc:docMk/>
            <pc:sldMk cId="822262475" sldId="324"/>
            <ac:spMk id="2" creationId="{26E42FBA-515B-41C9-BC8E-2E09AC04565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1143000" y="685800"/>
            <a:ext cx="4572000" cy="3429000"/>
          </a:xfrm>
          <a:prstGeom prst="rect">
            <a:avLst/>
          </a:prstGeom>
        </p:spPr>
        <p:txBody>
          <a:bodyPr/>
          <a:lstStyle/>
          <a:p>
            <a:endParaRPr/>
          </a:p>
        </p:txBody>
      </p:sp>
      <p:sp>
        <p:nvSpPr>
          <p:cNvPr id="192" name="Shape 1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noRot="1" noChangeAspect="1"/>
          </p:cNvSpPr>
          <p:nvPr>
            <p:ph type="sldImg"/>
          </p:nvPr>
        </p:nvSpPr>
        <p:spPr>
          <a:xfrm>
            <a:off x="381000" y="685800"/>
            <a:ext cx="6096000" cy="3429000"/>
          </a:xfrm>
          <a:prstGeom prst="rect">
            <a:avLst/>
          </a:prstGeom>
        </p:spPr>
        <p:txBody>
          <a:bodyPr/>
          <a:lstStyle/>
          <a:p>
            <a:endParaRPr/>
          </a:p>
        </p:txBody>
      </p:sp>
      <p:sp>
        <p:nvSpPr>
          <p:cNvPr id="266" name="Shape 266"/>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noRot="1" noChangeAspect="1"/>
          </p:cNvSpPr>
          <p:nvPr>
            <p:ph type="sldImg"/>
          </p:nvPr>
        </p:nvSpPr>
        <p:spPr>
          <a:xfrm>
            <a:off x="381000" y="685800"/>
            <a:ext cx="6096000" cy="3429000"/>
          </a:xfrm>
          <a:prstGeom prst="rect">
            <a:avLst/>
          </a:prstGeom>
        </p:spPr>
        <p:txBody>
          <a:bodyPr/>
          <a:lstStyle/>
          <a:p>
            <a:endParaRPr/>
          </a:p>
        </p:txBody>
      </p:sp>
      <p:sp>
        <p:nvSpPr>
          <p:cNvPr id="276" name="Shape 276"/>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xfrm>
            <a:off x="381000" y="685800"/>
            <a:ext cx="6096000" cy="3429000"/>
          </a:xfrm>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2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9"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1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1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2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2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2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130" name="font-awesome_4-6-3_users_256_0_d3d3d3_none.png" descr="font-awesome_4-6-3_users_256_0_d3d3d3_none.png"/>
          <p:cNvPicPr>
            <a:picLocks noChangeAspect="1"/>
          </p:cNvPicPr>
          <p:nvPr/>
        </p:nvPicPr>
        <p:blipFill>
          <a:blip r:embed="rId3"/>
          <a:stretch>
            <a:fillRect/>
          </a:stretch>
        </p:blipFill>
        <p:spPr>
          <a:xfrm>
            <a:off x="258712" y="254000"/>
            <a:ext cx="3251201" cy="3251200"/>
          </a:xfrm>
          <a:prstGeom prst="rect">
            <a:avLst/>
          </a:prstGeom>
          <a:ln w="12700">
            <a:miter lim="400000"/>
          </a:ln>
        </p:spPr>
      </p:pic>
      <p:sp>
        <p:nvSpPr>
          <p:cNvPr id="13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2"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3"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4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14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4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44"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45"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46"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147"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5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5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56"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57"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58"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159"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6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67"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1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6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7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71"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1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Homework">
    <p:spTree>
      <p:nvGrpSpPr>
        <p:cNvPr id="1" name=""/>
        <p:cNvGrpSpPr/>
        <p:nvPr/>
      </p:nvGrpSpPr>
      <p:grpSpPr>
        <a:xfrm>
          <a:off x="0" y="0"/>
          <a:ext cx="0" cy="0"/>
          <a:chOff x="0" y="0"/>
          <a:chExt cx="0" cy="0"/>
        </a:xfrm>
      </p:grpSpPr>
      <p:sp>
        <p:nvSpPr>
          <p:cNvPr id="17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80" name="Homework"/>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Homework</a:t>
            </a:r>
          </a:p>
        </p:txBody>
      </p:sp>
      <p:sp>
        <p:nvSpPr>
          <p:cNvPr id="181"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pic>
        <p:nvPicPr>
          <p:cNvPr id="182" name="kissclipart-clip-art-laptop-clipart-laptop-clip-art-1d354aa3cf5e1e46.png" descr="kissclipart-clip-art-laptop-clipart-laptop-clip-art-1d354aa3cf5e1e46.png"/>
          <p:cNvPicPr>
            <a:picLocks noChangeAspect="1"/>
          </p:cNvPicPr>
          <p:nvPr/>
        </p:nvPicPr>
        <p:blipFill>
          <a:blip r:embed="rId2">
            <a:alphaModFix amt="45872"/>
          </a:blip>
          <a:stretch>
            <a:fillRect/>
          </a:stretch>
        </p:blipFill>
        <p:spPr>
          <a:xfrm flipH="1">
            <a:off x="0" y="0"/>
            <a:ext cx="7315200" cy="7620000"/>
          </a:xfrm>
          <a:prstGeom prst="rect">
            <a:avLst/>
          </a:prstGeom>
          <a:ln w="25400">
            <a:miter lim="400000"/>
          </a:ln>
          <a:effectLst>
            <a:outerShdw blurRad="127000" dist="76200" dir="5520000" rotWithShape="0">
              <a:srgbClr val="000000">
                <a:alpha val="60000"/>
              </a:srgbClr>
            </a:outerShdw>
          </a:effectLst>
        </p:spPr>
      </p:pic>
      <p:sp>
        <p:nvSpPr>
          <p:cNvPr id="18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84"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185"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9"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7"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5"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6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69"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7" name="Body Level One…"/>
          <p:cNvSpPr txBox="1">
            <a:spLocks noGrp="1"/>
          </p:cNvSpPr>
          <p:nvPr>
            <p:ph type="body" idx="1"/>
          </p:nvPr>
        </p:nvSpPr>
        <p:spPr>
          <a:xfrm>
            <a:off x="666750" y="2773595"/>
            <a:ext cx="23050500" cy="9090152"/>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7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81"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9"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90"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hyperlink" Target="mailto:https://colorbrewer2.org/" TargetMode="External"/><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6.tif"/></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6.t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6.ti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5" Type="http://schemas.openxmlformats.org/officeDocument/2006/relationships/hyperlink" Target="https://images.plot.ly/plotly-documentation/images/r_cheat_sheet.pdf" TargetMode="Externa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rstudio.github.io/DT/functions.html" TargetMode="External"/><Relationship Id="rId2" Type="http://schemas.openxmlformats.org/officeDocument/2006/relationships/hyperlink" Target="https://rstudio.github.io/DT/options.html"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hyperlink" Target="https://rstudio.github.io/DT/extensions.html"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hadley/shinySignals"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https://posit.co/resources/cheatsheets/" TargetMode="External"/><Relationship Id="rId4" Type="http://schemas.openxmlformats.org/officeDocument/2006/relationships/hyperlink" Target="https://www.rstudio.com/resources/cheatsheet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hyperlink" Target="https://posit.co/resources/cheatsheets/" TargetMode="External"/><Relationship Id="rId4" Type="http://schemas.openxmlformats.org/officeDocument/2006/relationships/hyperlink" Target="https://www.rstudio.com/resources/cheatsheet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5" name="interactive data visualizations with Plotly"/>
          <p:cNvSpPr txBox="1">
            <a:spLocks noGrp="1"/>
          </p:cNvSpPr>
          <p:nvPr>
            <p:ph type="body" idx="21"/>
          </p:nvPr>
        </p:nvSpPr>
        <p:spPr>
          <a:prstGeom prst="rect">
            <a:avLst/>
          </a:prstGeom>
        </p:spPr>
        <p:txBody>
          <a:bodyPr/>
          <a:lstStyle>
            <a:lvl1pPr defTabSz="503555">
              <a:defRPr sz="9150"/>
            </a:lvl1pPr>
          </a:lstStyle>
          <a:p>
            <a:r>
              <a:rPr lang="en-US" dirty="0"/>
              <a:t>Homework 1 Feedback</a:t>
            </a:r>
            <a:endParaRPr dirty="0"/>
          </a:p>
        </p:txBody>
      </p:sp>
      <p:sp>
        <p:nvSpPr>
          <p:cNvPr id="196"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7"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extLst>
      <p:ext uri="{BB962C8B-B14F-4D97-AF65-F5344CB8AC3E}">
        <p14:creationId xmlns:p14="http://schemas.microsoft.com/office/powerpoint/2010/main" val="317869527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Image" descr="Image"/>
          <p:cNvPicPr>
            <a:picLocks noChangeAspect="1"/>
          </p:cNvPicPr>
          <p:nvPr/>
        </p:nvPicPr>
        <p:blipFill>
          <a:blip r:embed="rId2"/>
          <a:stretch>
            <a:fillRect/>
          </a:stretch>
        </p:blipFill>
        <p:spPr>
          <a:xfrm>
            <a:off x="3330730" y="1020813"/>
            <a:ext cx="17577874" cy="1177125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2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2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29"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3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31" name="Rectangle"/>
          <p:cNvSpPr/>
          <p:nvPr/>
        </p:nvSpPr>
        <p:spPr>
          <a:xfrm>
            <a:off x="1033450" y="4111671"/>
            <a:ext cx="22317101" cy="671562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32" name="ggplot(mtcars, aes(x = hp, y = mpg)) +…"/>
          <p:cNvSpPr txBox="1"/>
          <p:nvPr/>
        </p:nvSpPr>
        <p:spPr>
          <a:xfrm>
            <a:off x="7257256" y="6679523"/>
            <a:ext cx="9730228"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ggplot</a:t>
            </a:r>
            <a:r>
              <a:rPr dirty="0">
                <a:latin typeface="Lucida Console" panose="020B0609040504020204" pitchFamily="49" charset="0"/>
              </a:rPr>
              <a:t>(</a:t>
            </a:r>
            <a:r>
              <a:rPr dirty="0" err="1">
                <a:latin typeface="Lucida Console" panose="020B0609040504020204" pitchFamily="49" charset="0"/>
              </a:rPr>
              <a:t>mtcars</a:t>
            </a:r>
            <a:r>
              <a:rPr dirty="0">
                <a:latin typeface="Lucida Console" panose="020B0609040504020204" pitchFamily="49" charset="0"/>
              </a:rPr>
              <a:t>, </a:t>
            </a:r>
            <a:r>
              <a:rPr dirty="0" err="1">
                <a:latin typeface="Lucida Console" panose="020B0609040504020204" pitchFamily="49" charset="0"/>
              </a:rPr>
              <a:t>aes</a:t>
            </a:r>
            <a:r>
              <a:rPr dirty="0">
                <a:latin typeface="Lucida Console" panose="020B0609040504020204" pitchFamily="49" charset="0"/>
              </a:rPr>
              <a:t>(x = hp, y = mpg)) +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 +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geom_smooth</a:t>
            </a:r>
            <a:r>
              <a:rPr dirty="0">
                <a:latin typeface="Lucida Console" panose="020B0609040504020204" pitchFamily="49" charset="0"/>
              </a:rPr>
              <a:t>()</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Image" descr="Image"/>
          <p:cNvPicPr>
            <a:picLocks noChangeAspect="1"/>
          </p:cNvPicPr>
          <p:nvPr/>
        </p:nvPicPr>
        <p:blipFill>
          <a:blip r:embed="rId2"/>
          <a:stretch>
            <a:fillRect/>
          </a:stretch>
        </p:blipFill>
        <p:spPr>
          <a:xfrm>
            <a:off x="4349068" y="1359007"/>
            <a:ext cx="16054516" cy="10751114"/>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3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38"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239"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40"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41" name="Build any plot…"/>
          <p:cNvSpPr txBox="1">
            <a:spLocks noGrp="1"/>
          </p:cNvSpPr>
          <p:nvPr>
            <p:ph type="body" idx="21"/>
          </p:nvPr>
        </p:nvSpPr>
        <p:spPr>
          <a:prstGeom prst="rect">
            <a:avLst/>
          </a:prstGeom>
        </p:spPr>
        <p:txBody>
          <a:bodyPr/>
          <a:lstStyle/>
          <a:p>
            <a:r>
              <a:t>Build any plot</a:t>
            </a:r>
          </a:p>
          <a:p>
            <a:pPr lvl="1"/>
            <a:r>
              <a:t>Use any dataset</a:t>
            </a:r>
          </a:p>
        </p:txBody>
      </p:sp>
      <p:pic>
        <p:nvPicPr>
          <p:cNvPr id="242"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8351303" y="10301351"/>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2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2"/>
                </p:tgtEl>
              </p:cMediaNode>
            </p:video>
            <p:seq concurrent="1" prevAc="none" nextAc="seek">
              <p:cTn id="8" restart="whenNotActive" fill="hold" evtFilter="cancelBubble" nodeType="interactiveSeq">
                <p:stCondLst>
                  <p:cond evt="onClick" delay="0">
                    <p:tgtEl>
                      <p:spTgt spid="24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2"/>
                                        </p:tgtEl>
                                      </p:cBhvr>
                                    </p:cmd>
                                  </p:childTnLst>
                                </p:cTn>
                              </p:par>
                            </p:childTnLst>
                          </p:cTn>
                        </p:par>
                      </p:childTnLst>
                    </p:cTn>
                  </p:par>
                </p:childTnLst>
              </p:cTn>
              <p:nextCondLst>
                <p:cond evt="onClick" delay="0">
                  <p:tgtEl>
                    <p:spTgt spid="24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4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46"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47"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48"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49" name="Are there any other plots from the markdown file you would like to see?"/>
          <p:cNvSpPr txBox="1">
            <a:spLocks noGrp="1"/>
          </p:cNvSpPr>
          <p:nvPr>
            <p:ph type="body" idx="21"/>
          </p:nvPr>
        </p:nvSpPr>
        <p:spPr>
          <a:xfrm>
            <a:off x="3264876" y="5729487"/>
            <a:ext cx="17854247" cy="2257028"/>
          </a:xfrm>
          <a:prstGeom prst="rect">
            <a:avLst/>
          </a:prstGeom>
        </p:spPr>
        <p:txBody>
          <a:bodyPr/>
          <a:lstStyle>
            <a:lvl1pPr>
              <a:defRPr>
                <a:latin typeface="+mj-lt"/>
                <a:ea typeface="+mj-ea"/>
                <a:cs typeface="+mj-cs"/>
                <a:sym typeface="Helvetica"/>
              </a:defRPr>
            </a:lvl1pPr>
          </a:lstStyle>
          <a:p>
            <a:r>
              <a:rPr dirty="0"/>
              <a:t>Are there any other plots from the markdown</a:t>
            </a:r>
            <a:endParaRPr lang="en-US" dirty="0"/>
          </a:p>
          <a:p>
            <a:r>
              <a:rPr dirty="0"/>
              <a:t> file you would like to see?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 name="Image" descr="Image"/>
          <p:cNvPicPr>
            <a:picLocks noChangeAspect="1"/>
          </p:cNvPicPr>
          <p:nvPr/>
        </p:nvPicPr>
        <p:blipFill>
          <a:blip r:embed="rId2"/>
          <a:stretch>
            <a:fillRect/>
          </a:stretch>
        </p:blipFill>
        <p:spPr>
          <a:xfrm>
            <a:off x="3790702" y="1914004"/>
            <a:ext cx="15820851" cy="8311970"/>
          </a:xfrm>
          <a:prstGeom prst="rect">
            <a:avLst/>
          </a:prstGeom>
          <a:ln w="12700">
            <a:miter lim="400000"/>
          </a:ln>
        </p:spPr>
      </p:pic>
      <p:sp>
        <p:nvSpPr>
          <p:cNvPr id="252" name="https://colorbrewer2.org/"/>
          <p:cNvSpPr txBox="1"/>
          <p:nvPr/>
        </p:nvSpPr>
        <p:spPr>
          <a:xfrm>
            <a:off x="8737460" y="11226426"/>
            <a:ext cx="6355470"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u="sng">
                <a:hlinkClick r:id="rId3"/>
              </a:rPr>
              <a:t>https://colorbrewer2.org/</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plotly"/>
          <p:cNvSpPr txBox="1">
            <a:spLocks noGrp="1"/>
          </p:cNvSpPr>
          <p:nvPr>
            <p:ph type="body" idx="21"/>
          </p:nvPr>
        </p:nvSpPr>
        <p:spPr>
          <a:xfrm>
            <a:off x="3380554" y="3291316"/>
            <a:ext cx="19729875" cy="7133368"/>
          </a:xfrm>
          <a:prstGeom prst="rect">
            <a:avLst/>
          </a:prstGeom>
        </p:spPr>
        <p:txBody>
          <a:bodyPr/>
          <a:lstStyle>
            <a:lvl1pPr marL="0" indent="0" algn="r" defTabSz="800735">
              <a:spcBef>
                <a:spcPts val="6300"/>
              </a:spcBef>
              <a:buSzTx/>
              <a:buNone/>
              <a:defRPr sz="20370">
                <a:solidFill>
                  <a:srgbClr val="FFFFFF"/>
                </a:solidFill>
              </a:defRPr>
            </a:lvl1pPr>
          </a:lstStyle>
          <a:p>
            <a:r>
              <a:t>plotly</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ggplotly"/>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ggplotly</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5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60"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261"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62"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263" name="Rectangle"/>
          <p:cNvSpPr/>
          <p:nvPr/>
        </p:nvSpPr>
        <p:spPr>
          <a:xfrm>
            <a:off x="1033449" y="4062686"/>
            <a:ext cx="22317101" cy="671562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64" name="ggplotly(…"/>
          <p:cNvSpPr txBox="1"/>
          <p:nvPr/>
        </p:nvSpPr>
        <p:spPr>
          <a:xfrm>
            <a:off x="6769496" y="5575597"/>
            <a:ext cx="10717678" cy="2564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ggplotly</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a:t>
            </a:r>
            <a:r>
              <a:rPr dirty="0" err="1">
                <a:latin typeface="Lucida Console" panose="020B0609040504020204" pitchFamily="49" charset="0"/>
              </a:rPr>
              <a:t>mtcars</a:t>
            </a:r>
            <a:r>
              <a:rPr dirty="0">
                <a:latin typeface="Lucida Console" panose="020B0609040504020204" pitchFamily="49" charset="0"/>
              </a:rPr>
              <a:t>, </a:t>
            </a:r>
            <a:r>
              <a:rPr dirty="0" err="1">
                <a:latin typeface="Lucida Console" panose="020B0609040504020204" pitchFamily="49" charset="0"/>
              </a:rPr>
              <a:t>aes</a:t>
            </a:r>
            <a:r>
              <a:rPr dirty="0">
                <a:latin typeface="Lucida Console" panose="020B0609040504020204" pitchFamily="49" charset="0"/>
              </a:rPr>
              <a:t>(x = hp, y = mpg)) + </a:t>
            </a:r>
          </a:p>
          <a:p>
            <a:pPr lvl="4"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 + </a:t>
            </a:r>
          </a:p>
          <a:p>
            <a:pPr lvl="4"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geom_smooth</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0"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271"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72"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273" name="Rectangle"/>
          <p:cNvSpPr/>
          <p:nvPr/>
        </p:nvSpPr>
        <p:spPr>
          <a:xfrm>
            <a:off x="1033450" y="4111671"/>
            <a:ext cx="22317101" cy="671562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74" name="ggplotly(…"/>
          <p:cNvSpPr txBox="1"/>
          <p:nvPr/>
        </p:nvSpPr>
        <p:spPr>
          <a:xfrm>
            <a:off x="4314285" y="4788402"/>
            <a:ext cx="11095986" cy="45418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511809" indent="-511809" algn="l" defTabSz="457200">
              <a:lnSpc>
                <a:spcPts val="4200"/>
              </a:lnSpc>
              <a:spcBef>
                <a:spcPts val="200"/>
              </a:spcBef>
              <a:defRPr sz="2633">
                <a:solidFill>
                  <a:srgbClr val="000000"/>
                </a:solidFill>
                <a:latin typeface="Monaco"/>
                <a:ea typeface="Monaco"/>
                <a:cs typeface="Monaco"/>
                <a:sym typeface="Monaco"/>
              </a:defRPr>
            </a:pPr>
            <a:r>
              <a:rPr dirty="0" err="1">
                <a:latin typeface="Lucida Console" panose="020B0609040504020204" pitchFamily="49" charset="0"/>
              </a:rPr>
              <a:t>ggplotly</a:t>
            </a:r>
            <a:r>
              <a:rPr dirty="0">
                <a:latin typeface="Lucida Console" panose="020B0609040504020204" pitchFamily="49" charset="0"/>
              </a:rPr>
              <a:t>(</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a:t>
            </a:r>
            <a:r>
              <a:rPr dirty="0" err="1">
                <a:latin typeface="Lucida Console" panose="020B0609040504020204" pitchFamily="49" charset="0"/>
              </a:rPr>
              <a:t>mtcars</a:t>
            </a:r>
            <a:r>
              <a:rPr dirty="0">
                <a:latin typeface="Lucida Console" panose="020B0609040504020204" pitchFamily="49" charset="0"/>
              </a:rPr>
              <a:t>, </a:t>
            </a:r>
            <a:r>
              <a:rPr dirty="0" err="1">
                <a:latin typeface="Lucida Console" panose="020B0609040504020204" pitchFamily="49" charset="0"/>
              </a:rPr>
              <a:t>aes</a:t>
            </a:r>
            <a:r>
              <a:rPr dirty="0">
                <a:latin typeface="Lucida Console" panose="020B0609040504020204" pitchFamily="49" charset="0"/>
              </a:rPr>
              <a:t>(x = hp, y = mpg) + </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 + </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ggtitle</a:t>
            </a:r>
            <a:r>
              <a:rPr dirty="0">
                <a:latin typeface="Lucida Console" panose="020B0609040504020204" pitchFamily="49" charset="0"/>
              </a:rPr>
              <a:t>("Car Miles per Gallon by Horse Power") +</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xlab</a:t>
            </a:r>
            <a:r>
              <a:rPr dirty="0">
                <a:latin typeface="Lucida Console" panose="020B0609040504020204" pitchFamily="49" charset="0"/>
              </a:rPr>
              <a:t>("Horse Power") +</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ylab</a:t>
            </a:r>
            <a:r>
              <a:rPr dirty="0">
                <a:latin typeface="Lucida Console" panose="020B0609040504020204" pitchFamily="49" charset="0"/>
              </a:rPr>
              <a:t>("MPG"),</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tooltip = c("x", "y")</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868BA-4CC2-4257-9B6A-B605C91F7996}"/>
              </a:ext>
            </a:extLst>
          </p:cNvPr>
          <p:cNvSpPr>
            <a:spLocks noGrp="1"/>
          </p:cNvSpPr>
          <p:nvPr>
            <p:ph type="body" idx="1"/>
          </p:nvPr>
        </p:nvSpPr>
        <p:spPr/>
        <p:txBody>
          <a:bodyPr>
            <a:normAutofit fontScale="92500" lnSpcReduction="20000"/>
          </a:bodyPr>
          <a:lstStyle/>
          <a:p>
            <a:r>
              <a:rPr lang="en-US" dirty="0"/>
              <a:t>Take more ownership of the app - A few submissions were clear repurposing of in-class examples</a:t>
            </a:r>
          </a:p>
          <a:p>
            <a:r>
              <a:rPr lang="en-US" dirty="0"/>
              <a:t>You can use </a:t>
            </a:r>
            <a:r>
              <a:rPr lang="en-US" u="sng" dirty="0"/>
              <a:t>one</a:t>
            </a:r>
            <a:r>
              <a:rPr lang="en-US" dirty="0"/>
              <a:t> reactive function for multiple figures, and you can have them piggyback off each other. IE, one reactive function can feed into another. Look at the way the melted data is used in the Star Wars dashboard for an example.</a:t>
            </a:r>
          </a:p>
          <a:p>
            <a:r>
              <a:rPr lang="en-US" dirty="0"/>
              <a:t>Try to avoid scrolling in your UI (especially with figure specific filters)</a:t>
            </a:r>
          </a:p>
          <a:p>
            <a:r>
              <a:rPr lang="en-US" dirty="0"/>
              <a:t>library(</a:t>
            </a:r>
            <a:r>
              <a:rPr lang="en-US" dirty="0" err="1"/>
              <a:t>dplyr</a:t>
            </a:r>
            <a:r>
              <a:rPr lang="en-US" dirty="0"/>
              <a:t>) function mutate() and </a:t>
            </a:r>
            <a:r>
              <a:rPr lang="en-US" dirty="0" err="1"/>
              <a:t>case_when</a:t>
            </a:r>
            <a:r>
              <a:rPr lang="en-US" dirty="0"/>
              <a:t>()</a:t>
            </a:r>
          </a:p>
          <a:p>
            <a:r>
              <a:rPr lang="en-US" dirty="0"/>
              <a:t>Please put all code in the </a:t>
            </a:r>
            <a:r>
              <a:rPr lang="en-US" dirty="0" err="1"/>
              <a:t>app.R</a:t>
            </a:r>
            <a:r>
              <a:rPr lang="en-US" dirty="0"/>
              <a:t> file unless written in another language</a:t>
            </a:r>
          </a:p>
          <a:p>
            <a:r>
              <a:rPr lang="en-US" dirty="0"/>
              <a:t>If using headers or other HTML in the </a:t>
            </a:r>
            <a:r>
              <a:rPr lang="en-US" dirty="0" err="1"/>
              <a:t>titlePanel</a:t>
            </a:r>
            <a:r>
              <a:rPr lang="en-US" dirty="0"/>
              <a:t>, also set </a:t>
            </a:r>
            <a:r>
              <a:rPr lang="en-US"/>
              <a:t>the title</a:t>
            </a:r>
            <a:endParaRPr lang="en-US" dirty="0"/>
          </a:p>
        </p:txBody>
      </p:sp>
      <p:sp>
        <p:nvSpPr>
          <p:cNvPr id="3" name="Text Placeholder 2">
            <a:extLst>
              <a:ext uri="{FF2B5EF4-FFF2-40B4-BE49-F238E27FC236}">
                <a16:creationId xmlns:a16="http://schemas.microsoft.com/office/drawing/2014/main" id="{BCE33CEF-0BC8-4318-8E7B-8826B5E21C2E}"/>
              </a:ext>
            </a:extLst>
          </p:cNvPr>
          <p:cNvSpPr>
            <a:spLocks noGrp="1"/>
          </p:cNvSpPr>
          <p:nvPr>
            <p:ph type="body" sz="quarter" idx="21"/>
          </p:nvPr>
        </p:nvSpPr>
        <p:spPr/>
        <p:txBody>
          <a:bodyPr/>
          <a:lstStyle/>
          <a:p>
            <a:r>
              <a:rPr lang="en-US" dirty="0"/>
              <a:t>Feedback</a:t>
            </a:r>
          </a:p>
        </p:txBody>
      </p:sp>
    </p:spTree>
    <p:extLst>
      <p:ext uri="{BB962C8B-B14F-4D97-AF65-F5344CB8AC3E}">
        <p14:creationId xmlns:p14="http://schemas.microsoft.com/office/powerpoint/2010/main" val="48211834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0"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281"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82"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283" name="Rectangle"/>
          <p:cNvSpPr/>
          <p:nvPr/>
        </p:nvSpPr>
        <p:spPr>
          <a:xfrm>
            <a:off x="1033450" y="4111671"/>
            <a:ext cx="22317101" cy="671562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84" name="ggplotly(…"/>
          <p:cNvSpPr txBox="1"/>
          <p:nvPr/>
        </p:nvSpPr>
        <p:spPr>
          <a:xfrm>
            <a:off x="4314285" y="4506274"/>
            <a:ext cx="16592684" cy="51060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511809" indent="-511809" algn="l" defTabSz="457200">
              <a:lnSpc>
                <a:spcPts val="4200"/>
              </a:lnSpc>
              <a:spcBef>
                <a:spcPts val="200"/>
              </a:spcBef>
              <a:defRPr sz="2633">
                <a:solidFill>
                  <a:srgbClr val="000000"/>
                </a:solidFill>
                <a:latin typeface="Monaco"/>
                <a:ea typeface="Monaco"/>
                <a:cs typeface="Monaco"/>
                <a:sym typeface="Monaco"/>
              </a:defRPr>
            </a:pPr>
            <a:r>
              <a:rPr dirty="0" err="1">
                <a:latin typeface="Lucida Console" panose="020B0609040504020204" pitchFamily="49" charset="0"/>
              </a:rPr>
              <a:t>ggplotly</a:t>
            </a:r>
            <a:r>
              <a:rPr dirty="0">
                <a:latin typeface="Lucida Console" panose="020B0609040504020204" pitchFamily="49" charset="0"/>
              </a:rPr>
              <a:t>(</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a:t>
            </a:r>
            <a:r>
              <a:rPr dirty="0" err="1">
                <a:latin typeface="Lucida Console" panose="020B0609040504020204" pitchFamily="49" charset="0"/>
              </a:rPr>
              <a:t>mtcars</a:t>
            </a:r>
            <a:r>
              <a:rPr dirty="0">
                <a:latin typeface="Lucida Console" panose="020B0609040504020204" pitchFamily="49" charset="0"/>
              </a:rPr>
              <a:t>, </a:t>
            </a:r>
            <a:r>
              <a:rPr dirty="0" err="1">
                <a:latin typeface="Lucida Console" panose="020B0609040504020204" pitchFamily="49" charset="0"/>
              </a:rPr>
              <a:t>aes</a:t>
            </a:r>
            <a:r>
              <a:rPr dirty="0">
                <a:latin typeface="Lucida Console" panose="020B0609040504020204" pitchFamily="49" charset="0"/>
              </a:rPr>
              <a:t>(x = hp, y = mpg, text = paste("&lt;b&gt;”, </a:t>
            </a:r>
            <a:r>
              <a:rPr dirty="0" err="1">
                <a:latin typeface="Lucida Console" panose="020B0609040504020204" pitchFamily="49" charset="0"/>
              </a:rPr>
              <a:t>rowname</a:t>
            </a:r>
            <a:r>
              <a:rPr dirty="0">
                <a:latin typeface="Lucida Console" panose="020B0609040504020204" pitchFamily="49" charset="0"/>
              </a:rPr>
              <a:t>, "&lt;/b&gt;&lt;</a:t>
            </a:r>
            <a:r>
              <a:rPr dirty="0" err="1">
                <a:latin typeface="Lucida Console" panose="020B0609040504020204" pitchFamily="49" charset="0"/>
              </a:rPr>
              <a:t>br</a:t>
            </a:r>
            <a:r>
              <a:rPr dirty="0">
                <a:latin typeface="Lucida Console" panose="020B0609040504020204" pitchFamily="49" charset="0"/>
              </a:rPr>
              <a:t>&gt;", </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"MPG:", mpg, "&lt;</a:t>
            </a:r>
            <a:r>
              <a:rPr dirty="0" err="1">
                <a:latin typeface="Lucida Console" panose="020B0609040504020204" pitchFamily="49" charset="0"/>
              </a:rPr>
              <a:t>br</a:t>
            </a:r>
            <a:r>
              <a:rPr dirty="0">
                <a:latin typeface="Lucida Console" panose="020B0609040504020204" pitchFamily="49" charset="0"/>
              </a:rPr>
              <a:t>&gt;Horse Power:", hp))) + </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 + </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ggtitle</a:t>
            </a:r>
            <a:r>
              <a:rPr dirty="0">
                <a:latin typeface="Lucida Console" panose="020B0609040504020204" pitchFamily="49" charset="0"/>
              </a:rPr>
              <a:t>("Car Miles per Gallon by Horse Power") +</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xlab</a:t>
            </a:r>
            <a:r>
              <a:rPr dirty="0">
                <a:latin typeface="Lucida Console" panose="020B0609040504020204" pitchFamily="49" charset="0"/>
              </a:rPr>
              <a:t>("Horse Power") +</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ylab</a:t>
            </a:r>
            <a:r>
              <a:rPr dirty="0">
                <a:latin typeface="Lucida Console" panose="020B0609040504020204" pitchFamily="49" charset="0"/>
              </a:rPr>
              <a:t>("MPG"),</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tooltip = "text"</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90"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291"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92"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93" name="Warp your previous ggplot…"/>
          <p:cNvSpPr txBox="1">
            <a:spLocks noGrp="1"/>
          </p:cNvSpPr>
          <p:nvPr>
            <p:ph type="body" idx="21"/>
          </p:nvPr>
        </p:nvSpPr>
        <p:spPr>
          <a:prstGeom prst="rect">
            <a:avLst/>
          </a:prstGeom>
        </p:spPr>
        <p:txBody>
          <a:bodyPr/>
          <a:lstStyle/>
          <a:p>
            <a:r>
              <a:rPr dirty="0"/>
              <a:t>Wr</a:t>
            </a:r>
            <a:r>
              <a:rPr lang="en-US" dirty="0"/>
              <a:t>a</a:t>
            </a:r>
            <a:r>
              <a:rPr dirty="0"/>
              <a:t>p your previous </a:t>
            </a:r>
            <a:r>
              <a:rPr dirty="0" err="1"/>
              <a:t>ggplot</a:t>
            </a:r>
            <a:endParaRPr dirty="0"/>
          </a:p>
          <a:p>
            <a:pPr lvl="1"/>
            <a:r>
              <a:rPr dirty="0"/>
              <a:t>Create a tooltip</a:t>
            </a:r>
          </a:p>
          <a:p>
            <a:pPr lvl="1"/>
            <a:r>
              <a:rPr dirty="0"/>
              <a:t>Run the code and mess around with the user options in </a:t>
            </a:r>
            <a:r>
              <a:rPr dirty="0" err="1"/>
              <a:t>plotly</a:t>
            </a:r>
            <a:endParaRPr dirty="0"/>
          </a:p>
        </p:txBody>
      </p:sp>
      <p:pic>
        <p:nvPicPr>
          <p:cNvPr id="294"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8955241" y="10427172"/>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9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94"/>
                </p:tgtEl>
              </p:cMediaNode>
            </p:video>
            <p:seq concurrent="1" prevAc="none" nextAc="seek">
              <p:cTn id="8" restart="whenNotActive" fill="hold" evtFilter="cancelBubble" nodeType="interactiveSeq">
                <p:stCondLst>
                  <p:cond evt="onClick" delay="0">
                    <p:tgtEl>
                      <p:spTgt spid="29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94"/>
                                        </p:tgtEl>
                                      </p:cBhvr>
                                    </p:cmd>
                                  </p:childTnLst>
                                </p:cTn>
                              </p:par>
                            </p:childTnLst>
                          </p:cTn>
                        </p:par>
                      </p:childTnLst>
                    </p:cTn>
                  </p:par>
                </p:childTnLst>
              </p:cTn>
              <p:nextCondLst>
                <p:cond evt="onClick" delay="0">
                  <p:tgtEl>
                    <p:spTgt spid="29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Users can save their output by clicking the camera…"/>
          <p:cNvSpPr txBox="1">
            <a:spLocks noGrp="1"/>
          </p:cNvSpPr>
          <p:nvPr>
            <p:ph type="body" idx="1"/>
          </p:nvPr>
        </p:nvSpPr>
        <p:spPr>
          <a:prstGeom prst="rect">
            <a:avLst/>
          </a:prstGeom>
        </p:spPr>
        <p:txBody>
          <a:bodyPr/>
          <a:lstStyle/>
          <a:p>
            <a:pPr marL="603896" indent="-603896" defTabSz="817244">
              <a:spcBef>
                <a:spcPts val="2900"/>
              </a:spcBef>
              <a:defRPr sz="5940"/>
            </a:pPr>
            <a:r>
              <a:rPr dirty="0"/>
              <a:t>Users can save their output by clicking the camera</a:t>
            </a:r>
          </a:p>
          <a:p>
            <a:pPr marL="603896" indent="-603896" defTabSz="817244">
              <a:spcBef>
                <a:spcPts val="2900"/>
              </a:spcBef>
              <a:defRPr sz="5940"/>
            </a:pPr>
            <a:r>
              <a:rPr dirty="0"/>
              <a:t>You can set tooltip popup type ahead of time</a:t>
            </a:r>
          </a:p>
          <a:p>
            <a:pPr marL="1333130" lvl="1" indent="-603896" defTabSz="817244">
              <a:spcBef>
                <a:spcPts val="2900"/>
              </a:spcBef>
              <a:defRPr sz="4950">
                <a:latin typeface="Monaco"/>
                <a:ea typeface="Monaco"/>
                <a:cs typeface="Monaco"/>
                <a:sym typeface="Monaco"/>
              </a:defRPr>
            </a:pPr>
            <a:r>
              <a:rPr dirty="0" err="1">
                <a:latin typeface="+mj-lt"/>
                <a:ea typeface="+mj-ea"/>
                <a:cs typeface="+mj-cs"/>
                <a:sym typeface="Helvetica"/>
              </a:rPr>
              <a:t>ie</a:t>
            </a:r>
            <a:r>
              <a:rPr dirty="0">
                <a:latin typeface="+mj-lt"/>
                <a:ea typeface="+mj-ea"/>
                <a:cs typeface="+mj-cs"/>
                <a:sym typeface="Helvetica"/>
              </a:rPr>
              <a:t>: </a:t>
            </a:r>
            <a:r>
              <a:rPr dirty="0">
                <a:latin typeface="Lucida Console" panose="020B0609040504020204" pitchFamily="49" charset="0"/>
              </a:rPr>
              <a:t>%&gt;% layout(</a:t>
            </a:r>
            <a:r>
              <a:rPr dirty="0" err="1">
                <a:latin typeface="Lucida Console" panose="020B0609040504020204" pitchFamily="49" charset="0"/>
              </a:rPr>
              <a:t>hovermode</a:t>
            </a:r>
            <a:r>
              <a:rPr dirty="0">
                <a:latin typeface="Lucida Console" panose="020B0609040504020204" pitchFamily="49" charset="0"/>
              </a:rPr>
              <a:t> = 'compare')</a:t>
            </a:r>
          </a:p>
          <a:p>
            <a:pPr marL="603896" indent="-603896" defTabSz="817244">
              <a:spcBef>
                <a:spcPts val="2900"/>
              </a:spcBef>
              <a:defRPr sz="5940"/>
            </a:pPr>
            <a:r>
              <a:rPr dirty="0"/>
              <a:t>You can even combine two plots</a:t>
            </a:r>
          </a:p>
          <a:p>
            <a:pPr marL="1333130" lvl="1" indent="-603896" defTabSz="817244">
              <a:spcBef>
                <a:spcPts val="2900"/>
              </a:spcBef>
              <a:defRPr sz="4950">
                <a:latin typeface="Monaco"/>
                <a:ea typeface="Monaco"/>
                <a:cs typeface="Monaco"/>
                <a:sym typeface="Monaco"/>
              </a:defRPr>
            </a:pPr>
            <a:r>
              <a:rPr dirty="0" err="1">
                <a:latin typeface="+mj-lt"/>
                <a:ea typeface="+mj-ea"/>
                <a:cs typeface="+mj-cs"/>
                <a:sym typeface="Helvetica"/>
              </a:rPr>
              <a:t>ie</a:t>
            </a:r>
            <a:r>
              <a:rPr dirty="0">
                <a:latin typeface="+mj-lt"/>
                <a:ea typeface="+mj-ea"/>
                <a:cs typeface="+mj-cs"/>
                <a:sym typeface="Helvetica"/>
              </a:rPr>
              <a:t>: </a:t>
            </a:r>
            <a:r>
              <a:rPr dirty="0">
                <a:latin typeface="Lucida Console" panose="020B0609040504020204" pitchFamily="49" charset="0"/>
              </a:rPr>
              <a:t>subplot(plot1, plot2, </a:t>
            </a:r>
            <a:r>
              <a:rPr dirty="0" err="1">
                <a:latin typeface="Lucida Console" panose="020B0609040504020204" pitchFamily="49" charset="0"/>
              </a:rPr>
              <a:t>nrows</a:t>
            </a:r>
            <a:r>
              <a:rPr dirty="0">
                <a:latin typeface="Lucida Console" panose="020B0609040504020204" pitchFamily="49" charset="0"/>
              </a:rPr>
              <a:t> = 2, </a:t>
            </a:r>
            <a:r>
              <a:rPr dirty="0" err="1">
                <a:latin typeface="Lucida Console" panose="020B0609040504020204" pitchFamily="49" charset="0"/>
              </a:rPr>
              <a:t>shareX</a:t>
            </a:r>
            <a:r>
              <a:rPr dirty="0">
                <a:latin typeface="Lucida Console" panose="020B0609040504020204" pitchFamily="49" charset="0"/>
              </a:rPr>
              <a:t> = TRUE, heights = c(.7, .3))</a:t>
            </a:r>
          </a:p>
          <a:p>
            <a:pPr marL="603896" indent="-603896" defTabSz="817244">
              <a:spcBef>
                <a:spcPts val="2900"/>
              </a:spcBef>
              <a:defRPr sz="5940"/>
            </a:pPr>
            <a:r>
              <a:rPr dirty="0" err="1"/>
              <a:t>Plotly</a:t>
            </a:r>
            <a:r>
              <a:rPr dirty="0"/>
              <a:t> will recognize most </a:t>
            </a:r>
            <a:r>
              <a:rPr dirty="0" err="1"/>
              <a:t>ggplot</a:t>
            </a:r>
            <a:r>
              <a:rPr dirty="0"/>
              <a:t> arguments, but some don’t always come over easily.</a:t>
            </a:r>
          </a:p>
        </p:txBody>
      </p:sp>
      <p:sp>
        <p:nvSpPr>
          <p:cNvPr id="297" name="Other features in plotly"/>
          <p:cNvSpPr txBox="1">
            <a:spLocks noGrp="1"/>
          </p:cNvSpPr>
          <p:nvPr>
            <p:ph type="body" idx="21"/>
          </p:nvPr>
        </p:nvSpPr>
        <p:spPr>
          <a:prstGeom prst="rect">
            <a:avLst/>
          </a:prstGeom>
        </p:spPr>
        <p:txBody>
          <a:bodyPr/>
          <a:lstStyle/>
          <a:p>
            <a:r>
              <a:t>Other features in plotly</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plotly standalon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plotly standalone</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 name="Screen Shot 2019-08-18 at 13.16.27.png" descr="Screen Shot 2019-08-18 at 13.16.27.png"/>
          <p:cNvPicPr>
            <a:picLocks noChangeAspect="1"/>
          </p:cNvPicPr>
          <p:nvPr/>
        </p:nvPicPr>
        <p:blipFill>
          <a:blip r:embed="rId2"/>
          <a:stretch>
            <a:fillRect/>
          </a:stretch>
        </p:blipFill>
        <p:spPr>
          <a:xfrm>
            <a:off x="2179937" y="303609"/>
            <a:ext cx="7063258" cy="11850577"/>
          </a:xfrm>
          <a:prstGeom prst="rect">
            <a:avLst/>
          </a:prstGeom>
          <a:ln w="12700">
            <a:miter lim="400000"/>
          </a:ln>
        </p:spPr>
      </p:pic>
      <p:pic>
        <p:nvPicPr>
          <p:cNvPr id="302" name="Screen Shot 2019-08-18 at 13.17.25.png" descr="Screen Shot 2019-08-18 at 13.17.25.png"/>
          <p:cNvPicPr>
            <a:picLocks noChangeAspect="1"/>
          </p:cNvPicPr>
          <p:nvPr/>
        </p:nvPicPr>
        <p:blipFill>
          <a:blip r:embed="rId3"/>
          <a:stretch>
            <a:fillRect/>
          </a:stretch>
        </p:blipFill>
        <p:spPr>
          <a:xfrm>
            <a:off x="10875572" y="303609"/>
            <a:ext cx="4763854" cy="11850577"/>
          </a:xfrm>
          <a:prstGeom prst="rect">
            <a:avLst/>
          </a:prstGeom>
          <a:ln w="12700">
            <a:miter lim="400000"/>
          </a:ln>
        </p:spPr>
      </p:pic>
      <p:pic>
        <p:nvPicPr>
          <p:cNvPr id="303" name="Screen Shot 2019-08-18 at 13.18.14.png" descr="Screen Shot 2019-08-18 at 13.18.14.png"/>
          <p:cNvPicPr>
            <a:picLocks noChangeAspect="1"/>
          </p:cNvPicPr>
          <p:nvPr/>
        </p:nvPicPr>
        <p:blipFill>
          <a:blip r:embed="rId4"/>
          <a:stretch>
            <a:fillRect/>
          </a:stretch>
        </p:blipFill>
        <p:spPr>
          <a:xfrm>
            <a:off x="15524922" y="303609"/>
            <a:ext cx="4551878" cy="11850577"/>
          </a:xfrm>
          <a:prstGeom prst="rect">
            <a:avLst/>
          </a:prstGeom>
          <a:ln w="12700">
            <a:miter lim="400000"/>
          </a:ln>
        </p:spPr>
      </p:pic>
      <p:sp>
        <p:nvSpPr>
          <p:cNvPr id="304" name="https://images.plot.ly/plotly-documentation/images/r_cheat_sheet.pdf"/>
          <p:cNvSpPr txBox="1"/>
          <p:nvPr/>
        </p:nvSpPr>
        <p:spPr>
          <a:xfrm>
            <a:off x="6789725" y="12638634"/>
            <a:ext cx="16946947"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5"/>
              </a:defRPr>
            </a:lvl1pPr>
          </a:lstStyle>
          <a:p>
            <a:pPr>
              <a:defRPr u="none"/>
            </a:pPr>
            <a:r>
              <a:rPr u="sng" dirty="0">
                <a:hlinkClick r:id="rId5"/>
              </a:rPr>
              <a:t>https://images.plot.ly/plotly-documentation/images/r_cheat_sheet.pdf</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otl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plotly</a:t>
            </a:r>
          </a:p>
          <a:p>
            <a:pPr marL="0" indent="0" algn="r" defTabSz="800735">
              <a:spcBef>
                <a:spcPts val="6300"/>
              </a:spcBef>
              <a:buSzTx/>
              <a:buNone/>
              <a:defRPr sz="20370">
                <a:solidFill>
                  <a:srgbClr val="DBDBDB"/>
                </a:solidFill>
              </a:defRPr>
            </a:pPr>
            <a:r>
              <a:t>in an app</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0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1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11"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12"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13" name="Go to old_faithful.R"/>
          <p:cNvSpPr txBox="1">
            <a:spLocks noGrp="1"/>
          </p:cNvSpPr>
          <p:nvPr>
            <p:ph type="body" idx="21"/>
          </p:nvPr>
        </p:nvSpPr>
        <p:spPr>
          <a:xfrm>
            <a:off x="6799981" y="6247414"/>
            <a:ext cx="10784038" cy="1221172"/>
          </a:xfrm>
          <a:prstGeom prst="rect">
            <a:avLst/>
          </a:prstGeom>
        </p:spPr>
        <p:txBody>
          <a:bodyPr/>
          <a:lstStyle/>
          <a:p>
            <a:r>
              <a:t>Go to old_faithful.R</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1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17"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18"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19"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20" name="Go to movies_20.R…"/>
          <p:cNvSpPr txBox="1">
            <a:spLocks noGrp="1"/>
          </p:cNvSpPr>
          <p:nvPr>
            <p:ph type="body" idx="21"/>
          </p:nvPr>
        </p:nvSpPr>
        <p:spPr>
          <a:prstGeom prst="rect">
            <a:avLst/>
          </a:prstGeom>
        </p:spPr>
        <p:txBody>
          <a:bodyPr/>
          <a:lstStyle/>
          <a:p>
            <a:r>
              <a:t>Go to movies_20.R</a:t>
            </a:r>
          </a:p>
          <a:p>
            <a:pPr lvl="1"/>
            <a:r>
              <a:t>Edit the UI and Server functions so that scatter plot uses plotly</a:t>
            </a:r>
          </a:p>
          <a:p>
            <a:pPr lvl="1"/>
            <a:r>
              <a:t>Create a useful tooltip</a:t>
            </a:r>
          </a:p>
        </p:txBody>
      </p:sp>
      <p:pic>
        <p:nvPicPr>
          <p:cNvPr id="321"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8955241" y="10427172"/>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1"/>
                </p:tgtEl>
              </p:cMediaNode>
            </p:video>
            <p:seq concurrent="1" prevAc="none" nextAc="seek">
              <p:cTn id="8" restart="whenNotActive" fill="hold" evtFilter="cancelBubble" nodeType="interactiveSeq">
                <p:stCondLst>
                  <p:cond evt="onClick" delay="0">
                    <p:tgtEl>
                      <p:spTgt spid="3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1"/>
                                        </p:tgtEl>
                                      </p:cBhvr>
                                    </p:cmd>
                                  </p:childTnLst>
                                </p:cTn>
                              </p:par>
                            </p:childTnLst>
                          </p:cTn>
                        </p:par>
                      </p:childTnLst>
                    </p:cTn>
                  </p:par>
                </p:childTnLst>
              </p:cTn>
              <p:nextCondLst>
                <p:cond evt="onClick" delay="0">
                  <p:tgtEl>
                    <p:spTgt spid="321"/>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2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26"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27"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328" name="Check your app against movies_21.R…"/>
          <p:cNvSpPr txBox="1">
            <a:spLocks noGrp="1"/>
          </p:cNvSpPr>
          <p:nvPr>
            <p:ph type="body" idx="21"/>
          </p:nvPr>
        </p:nvSpPr>
        <p:spPr>
          <a:prstGeom prst="rect">
            <a:avLst/>
          </a:prstGeom>
        </p:spPr>
        <p:txBody>
          <a:bodyPr/>
          <a:lstStyle/>
          <a:p>
            <a:r>
              <a:rPr dirty="0"/>
              <a:t>Check your app against movies_21.R</a:t>
            </a:r>
          </a:p>
          <a:p>
            <a:r>
              <a:rPr dirty="0"/>
              <a:t>Add </a:t>
            </a:r>
            <a:r>
              <a:rPr dirty="0">
                <a:latin typeface="Monaco"/>
                <a:ea typeface="Monaco"/>
                <a:cs typeface="Monaco"/>
                <a:sym typeface="Monaco"/>
              </a:rPr>
              <a:t>library(</a:t>
            </a:r>
            <a:r>
              <a:rPr dirty="0" err="1">
                <a:latin typeface="Monaco"/>
                <a:ea typeface="Monaco"/>
                <a:cs typeface="Monaco"/>
                <a:sym typeface="Monaco"/>
              </a:rPr>
              <a:t>plotly</a:t>
            </a:r>
            <a:r>
              <a:rPr dirty="0">
                <a:latin typeface="Monaco"/>
                <a:ea typeface="Monaco"/>
                <a:cs typeface="Monaco"/>
                <a:sym typeface="Monaco"/>
              </a:rPr>
              <a:t>)</a:t>
            </a:r>
          </a:p>
          <a:p>
            <a:pPr lvl="1"/>
            <a:r>
              <a:rPr dirty="0"/>
              <a:t>Change </a:t>
            </a:r>
            <a:r>
              <a:rPr dirty="0" err="1">
                <a:latin typeface="Monaco"/>
                <a:ea typeface="Monaco"/>
                <a:cs typeface="Monaco"/>
                <a:sym typeface="Monaco"/>
              </a:rPr>
              <a:t>plotOu</a:t>
            </a:r>
            <a:r>
              <a:rPr lang="en-US" dirty="0" err="1">
                <a:latin typeface="Monaco"/>
                <a:ea typeface="Monaco"/>
                <a:cs typeface="Monaco"/>
                <a:sym typeface="Monaco"/>
              </a:rPr>
              <a:t>tp</a:t>
            </a:r>
            <a:r>
              <a:rPr dirty="0" err="1">
                <a:latin typeface="Monaco"/>
                <a:ea typeface="Monaco"/>
                <a:cs typeface="Monaco"/>
                <a:sym typeface="Monaco"/>
              </a:rPr>
              <a:t>ut</a:t>
            </a:r>
            <a:r>
              <a:rPr dirty="0"/>
              <a:t> to </a:t>
            </a:r>
            <a:r>
              <a:rPr dirty="0" err="1">
                <a:latin typeface="Monaco"/>
                <a:ea typeface="Monaco"/>
                <a:cs typeface="Monaco"/>
                <a:sym typeface="Monaco"/>
              </a:rPr>
              <a:t>plotlyOutput</a:t>
            </a:r>
            <a:endParaRPr dirty="0">
              <a:latin typeface="Monaco"/>
              <a:ea typeface="Monaco"/>
              <a:cs typeface="Monaco"/>
              <a:sym typeface="Monaco"/>
            </a:endParaRPr>
          </a:p>
          <a:p>
            <a:pPr lvl="2"/>
            <a:r>
              <a:rPr dirty="0"/>
              <a:t>Change </a:t>
            </a:r>
            <a:r>
              <a:rPr dirty="0" err="1">
                <a:latin typeface="Monaco"/>
                <a:ea typeface="Monaco"/>
                <a:cs typeface="Monaco"/>
                <a:sym typeface="Monaco"/>
              </a:rPr>
              <a:t>renderPlot</a:t>
            </a:r>
            <a:r>
              <a:rPr dirty="0"/>
              <a:t> to </a:t>
            </a:r>
            <a:r>
              <a:rPr dirty="0" err="1">
                <a:latin typeface="Monaco"/>
                <a:ea typeface="Monaco"/>
                <a:cs typeface="Monaco"/>
                <a:sym typeface="Monaco"/>
              </a:rPr>
              <a:t>renderPlotly</a:t>
            </a:r>
            <a:endParaRPr dirty="0">
              <a:latin typeface="Monaco"/>
              <a:ea typeface="Monaco"/>
              <a:cs typeface="Monaco"/>
              <a:sym typeface="Monaco"/>
            </a:endParaRPr>
          </a:p>
          <a:p>
            <a:pPr lvl="2"/>
            <a:r>
              <a:rPr dirty="0"/>
              <a:t>Wrap the plot in </a:t>
            </a:r>
            <a:r>
              <a:rPr dirty="0" err="1">
                <a:latin typeface="Monaco"/>
                <a:ea typeface="Monaco"/>
                <a:cs typeface="Monaco"/>
                <a:sym typeface="Monaco"/>
              </a:rPr>
              <a:t>ggplotly</a:t>
            </a:r>
            <a:r>
              <a:rPr dirty="0">
                <a:latin typeface="Monaco"/>
                <a:ea typeface="Monaco"/>
                <a:cs typeface="Monaco"/>
                <a:sym typeface="Monaco"/>
              </a:rPr>
              <a:t>()</a:t>
            </a:r>
          </a:p>
          <a:p>
            <a:pPr lvl="4"/>
            <a:r>
              <a:rPr dirty="0"/>
              <a:t>Place tooltip as a paste function in </a:t>
            </a:r>
            <a:r>
              <a:rPr dirty="0" err="1">
                <a:latin typeface="Monaco"/>
                <a:ea typeface="Monaco"/>
                <a:cs typeface="Monaco"/>
                <a:sym typeface="Monaco"/>
              </a:rPr>
              <a:t>aes</a:t>
            </a:r>
            <a:r>
              <a:rPr dirty="0">
                <a:latin typeface="Monaco"/>
                <a:ea typeface="Monaco"/>
                <a:cs typeface="Monaco"/>
                <a:sym typeface="Monaco"/>
              </a:rPr>
              <a:t>()</a:t>
            </a:r>
            <a:r>
              <a:rPr dirty="0"/>
              <a:t> and set </a:t>
            </a:r>
            <a:r>
              <a:rPr dirty="0">
                <a:latin typeface="Monaco"/>
                <a:ea typeface="Monaco"/>
                <a:cs typeface="Monaco"/>
                <a:sym typeface="Monaco"/>
              </a:rPr>
              <a:t>tooltip = "text"</a:t>
            </a:r>
            <a:r>
              <a:rPr dirty="0"/>
              <a:t> </a:t>
            </a:r>
          </a:p>
          <a:p>
            <a:pPr lvl="4"/>
            <a:r>
              <a:rPr dirty="0"/>
              <a:t>Or set </a:t>
            </a:r>
            <a:r>
              <a:rPr dirty="0">
                <a:latin typeface="Monaco"/>
                <a:ea typeface="Monaco"/>
                <a:cs typeface="Monaco"/>
                <a:sym typeface="Monaco"/>
              </a:rPr>
              <a:t>tooltip = c("x", “y")</a:t>
            </a:r>
          </a:p>
        </p:txBody>
      </p:sp>
      <p:pic>
        <p:nvPicPr>
          <p:cNvPr id="32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DT…"/>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DT</a:t>
            </a:r>
          </a:p>
          <a:p>
            <a:pPr marL="0" indent="0" algn="r" defTabSz="800735">
              <a:spcBef>
                <a:spcPts val="6300"/>
              </a:spcBef>
              <a:buSzTx/>
              <a:buNone/>
              <a:defRPr sz="20370">
                <a:solidFill>
                  <a:srgbClr val="DBDBDB"/>
                </a:solidFill>
              </a:defRPr>
            </a:pPr>
            <a:r>
              <a:t>Advanced</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5" name="interactive data visualizations with Plotly"/>
          <p:cNvSpPr txBox="1">
            <a:spLocks noGrp="1"/>
          </p:cNvSpPr>
          <p:nvPr>
            <p:ph type="body" idx="21"/>
          </p:nvPr>
        </p:nvSpPr>
        <p:spPr>
          <a:prstGeom prst="rect">
            <a:avLst/>
          </a:prstGeom>
        </p:spPr>
        <p:txBody>
          <a:bodyPr/>
          <a:lstStyle>
            <a:lvl1pPr defTabSz="503555">
              <a:defRPr sz="9150"/>
            </a:lvl1pPr>
          </a:lstStyle>
          <a:p>
            <a:r>
              <a:rPr dirty="0"/>
              <a:t>visualizations with </a:t>
            </a:r>
            <a:r>
              <a:rPr dirty="0" err="1"/>
              <a:t>Plotly</a:t>
            </a:r>
            <a:r>
              <a:rPr lang="en-US" dirty="0"/>
              <a:t> &amp; interactive data </a:t>
            </a:r>
            <a:endParaRPr dirty="0"/>
          </a:p>
        </p:txBody>
      </p:sp>
      <p:sp>
        <p:nvSpPr>
          <p:cNvPr id="196"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7"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https://rstudio.github.io/DT/options.html…"/>
          <p:cNvSpPr txBox="1">
            <a:spLocks noGrp="1"/>
          </p:cNvSpPr>
          <p:nvPr>
            <p:ph type="body" idx="1"/>
          </p:nvPr>
        </p:nvSpPr>
        <p:spPr>
          <a:prstGeom prst="rect">
            <a:avLst/>
          </a:prstGeom>
        </p:spPr>
        <p:txBody>
          <a:bodyPr/>
          <a:lstStyle/>
          <a:p>
            <a:pPr marL="426997" indent="-426997" defTabSz="577850">
              <a:spcBef>
                <a:spcPts val="2100"/>
              </a:spcBef>
              <a:defRPr sz="4200"/>
            </a:pPr>
            <a:r>
              <a:rPr u="sng">
                <a:hlinkClick r:id="rId2"/>
              </a:rPr>
              <a:t>https://rstudio.github.io/DT/options.html</a:t>
            </a:r>
          </a:p>
          <a:p>
            <a:pPr marL="942617" lvl="1" indent="-426997" defTabSz="577850">
              <a:spcBef>
                <a:spcPts val="2100"/>
              </a:spcBef>
              <a:defRPr sz="4200"/>
            </a:pPr>
            <a:r>
              <a:t>Determine which elements of the table to display (dom)</a:t>
            </a:r>
          </a:p>
          <a:p>
            <a:pPr marL="942617" lvl="1" indent="-426997" defTabSz="577850">
              <a:spcBef>
                <a:spcPts val="2100"/>
              </a:spcBef>
              <a:defRPr sz="4200"/>
            </a:pPr>
            <a:r>
              <a:t>Scrolling</a:t>
            </a:r>
          </a:p>
          <a:p>
            <a:pPr marL="942617" lvl="1" indent="-426997" defTabSz="577850">
              <a:spcBef>
                <a:spcPts val="2100"/>
              </a:spcBef>
              <a:defRPr sz="4200"/>
            </a:pPr>
            <a:r>
              <a:t>Selection</a:t>
            </a:r>
          </a:p>
          <a:p>
            <a:pPr marL="942617" lvl="1" indent="-426997" defTabSz="577850">
              <a:spcBef>
                <a:spcPts val="2100"/>
              </a:spcBef>
              <a:defRPr sz="4200"/>
            </a:pPr>
            <a:r>
              <a:t>Pages </a:t>
            </a:r>
          </a:p>
          <a:p>
            <a:pPr marL="942617" lvl="1" indent="-426997" defTabSz="577850">
              <a:spcBef>
                <a:spcPts val="2100"/>
              </a:spcBef>
              <a:defRPr sz="4200"/>
            </a:pPr>
            <a:r>
              <a:t>etc.</a:t>
            </a:r>
          </a:p>
          <a:p>
            <a:pPr marL="426997" indent="-426997" defTabSz="577850">
              <a:spcBef>
                <a:spcPts val="2100"/>
              </a:spcBef>
              <a:defRPr sz="4200"/>
            </a:pPr>
            <a:r>
              <a:rPr u="sng">
                <a:hlinkClick r:id="rId3"/>
              </a:rPr>
              <a:t>https://rstudio.github.io/DT/functions.html</a:t>
            </a:r>
          </a:p>
          <a:p>
            <a:pPr marL="942617" lvl="1" indent="-426997" defTabSz="577850">
              <a:spcBef>
                <a:spcPts val="2100"/>
              </a:spcBef>
              <a:defRPr sz="4200"/>
            </a:pPr>
            <a:r>
              <a:t>Format Rows based off values</a:t>
            </a:r>
          </a:p>
          <a:p>
            <a:pPr marL="942617" lvl="1" indent="-426997" defTabSz="577850">
              <a:spcBef>
                <a:spcPts val="2100"/>
              </a:spcBef>
              <a:defRPr sz="4200"/>
            </a:pPr>
            <a:r>
              <a:t>Set row format</a:t>
            </a:r>
          </a:p>
          <a:p>
            <a:pPr marL="942617" lvl="1" indent="-426997" defTabSz="577850">
              <a:spcBef>
                <a:spcPts val="2100"/>
              </a:spcBef>
              <a:defRPr sz="4200"/>
            </a:pPr>
            <a:r>
              <a:t>etc.</a:t>
            </a:r>
          </a:p>
        </p:txBody>
      </p:sp>
      <p:sp>
        <p:nvSpPr>
          <p:cNvPr id="334" name="DT Options and functions"/>
          <p:cNvSpPr txBox="1">
            <a:spLocks noGrp="1"/>
          </p:cNvSpPr>
          <p:nvPr>
            <p:ph type="body" idx="21"/>
          </p:nvPr>
        </p:nvSpPr>
        <p:spPr>
          <a:prstGeom prst="rect">
            <a:avLst/>
          </a:prstGeom>
        </p:spPr>
        <p:txBody>
          <a:bodyPr/>
          <a:lstStyle/>
          <a:p>
            <a:r>
              <a:t>DT Options and functions</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https://rstudio.github.io/DT/extensions.html…"/>
          <p:cNvSpPr txBox="1">
            <a:spLocks noGrp="1"/>
          </p:cNvSpPr>
          <p:nvPr>
            <p:ph type="body" idx="1"/>
          </p:nvPr>
        </p:nvSpPr>
        <p:spPr>
          <a:prstGeom prst="rect">
            <a:avLst/>
          </a:prstGeom>
        </p:spPr>
        <p:txBody>
          <a:bodyPr/>
          <a:lstStyle/>
          <a:p>
            <a:r>
              <a:rPr u="sng">
                <a:hlinkClick r:id="rId2"/>
              </a:rPr>
              <a:t>https://rstudio.github.io/DT/extensions.html</a:t>
            </a:r>
          </a:p>
          <a:p>
            <a:r>
              <a:t>Buttons</a:t>
            </a:r>
          </a:p>
          <a:p>
            <a:pPr lvl="1"/>
            <a:r>
              <a:t>Download data (only works on data displayed)</a:t>
            </a:r>
          </a:p>
          <a:p>
            <a:r>
              <a:t>Fixed column/header</a:t>
            </a:r>
          </a:p>
          <a:p>
            <a:pPr lvl="1"/>
            <a:r>
              <a:t>Keeps certain columns or header from scrolling</a:t>
            </a:r>
          </a:p>
          <a:p>
            <a:r>
              <a:t>Scroller</a:t>
            </a:r>
          </a:p>
        </p:txBody>
      </p:sp>
      <p:sp>
        <p:nvSpPr>
          <p:cNvPr id="337" name="DT Extensions"/>
          <p:cNvSpPr txBox="1">
            <a:spLocks noGrp="1"/>
          </p:cNvSpPr>
          <p:nvPr>
            <p:ph type="body" idx="21"/>
          </p:nvPr>
        </p:nvSpPr>
        <p:spPr>
          <a:prstGeom prst="rect">
            <a:avLst/>
          </a:prstGeom>
        </p:spPr>
        <p:txBody>
          <a:bodyPr/>
          <a:lstStyle/>
          <a:p>
            <a:r>
              <a:t>DT Extensions</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41"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42"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43"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44" name="Go to movies22.R"/>
          <p:cNvSpPr txBox="1">
            <a:spLocks noGrp="1"/>
          </p:cNvSpPr>
          <p:nvPr>
            <p:ph type="body" idx="21"/>
          </p:nvPr>
        </p:nvSpPr>
        <p:spPr>
          <a:xfrm>
            <a:off x="8695049" y="6268095"/>
            <a:ext cx="6993902" cy="1179810"/>
          </a:xfrm>
          <a:prstGeom prst="rect">
            <a:avLst/>
          </a:prstGeom>
        </p:spPr>
        <p:txBody>
          <a:bodyPr/>
          <a:lstStyle/>
          <a:p>
            <a:r>
              <a:rPr dirty="0"/>
              <a:t>Go to movies</a:t>
            </a:r>
            <a:r>
              <a:rPr lang="en-US" dirty="0"/>
              <a:t>_</a:t>
            </a:r>
            <a:r>
              <a:rPr dirty="0"/>
              <a:t>22.R</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7"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398" name="advanced reactivity"/>
          <p:cNvSpPr txBox="1">
            <a:spLocks noGrp="1"/>
          </p:cNvSpPr>
          <p:nvPr>
            <p:ph type="body" idx="21"/>
          </p:nvPr>
        </p:nvSpPr>
        <p:spPr>
          <a:prstGeom prst="rect">
            <a:avLst/>
          </a:prstGeom>
        </p:spPr>
        <p:txBody>
          <a:bodyPr/>
          <a:lstStyle>
            <a:lvl1pPr defTabSz="734694">
              <a:defRPr sz="13350"/>
            </a:lvl1pPr>
          </a:lstStyle>
          <a:p>
            <a:r>
              <a:t>advanced reactivity</a:t>
            </a:r>
          </a:p>
        </p:txBody>
      </p:sp>
      <p:sp>
        <p:nvSpPr>
          <p:cNvPr id="399"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40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extLst>
      <p:ext uri="{BB962C8B-B14F-4D97-AF65-F5344CB8AC3E}">
        <p14:creationId xmlns:p14="http://schemas.microsoft.com/office/powerpoint/2010/main" val="332487067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Reactivit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Reactivity</a:t>
            </a:r>
          </a:p>
          <a:p>
            <a:pPr marL="0" indent="0" algn="r" defTabSz="800735">
              <a:spcBef>
                <a:spcPts val="6300"/>
              </a:spcBef>
              <a:buSzTx/>
              <a:buNone/>
              <a:defRPr sz="20370">
                <a:solidFill>
                  <a:srgbClr val="DBDBDB"/>
                </a:solidFill>
              </a:defRPr>
            </a:pPr>
            <a:r>
              <a:t>catalog</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tore values: reactiveValues / input / makeReactiveBinding…"/>
          <p:cNvSpPr txBox="1">
            <a:spLocks noGrp="1"/>
          </p:cNvSpPr>
          <p:nvPr>
            <p:ph type="body" idx="1"/>
          </p:nvPr>
        </p:nvSpPr>
        <p:spPr>
          <a:xfrm>
            <a:off x="666749" y="2310475"/>
            <a:ext cx="22740261" cy="10016391"/>
          </a:xfrm>
          <a:prstGeom prst="rect">
            <a:avLst/>
          </a:prstGeom>
        </p:spPr>
        <p:txBody>
          <a:bodyPr/>
          <a:lstStyle/>
          <a:p>
            <a:pPr marL="463597" indent="-463597" defTabSz="627379">
              <a:spcBef>
                <a:spcPts val="2200"/>
              </a:spcBef>
              <a:defRPr sz="4560"/>
            </a:pPr>
            <a:r>
              <a:t>Store values: </a:t>
            </a:r>
            <a:r>
              <a:rPr>
                <a:latin typeface="Monaco"/>
                <a:ea typeface="Monaco"/>
                <a:cs typeface="Monaco"/>
                <a:sym typeface="Monaco"/>
              </a:rPr>
              <a:t>reactiveValues</a:t>
            </a:r>
            <a:r>
              <a:t> / </a:t>
            </a:r>
            <a:r>
              <a:rPr>
                <a:latin typeface="Monaco"/>
                <a:ea typeface="Monaco"/>
                <a:cs typeface="Monaco"/>
                <a:sym typeface="Monaco"/>
              </a:rPr>
              <a:t>input</a:t>
            </a:r>
            <a:r>
              <a:t> / </a:t>
            </a:r>
            <a:r>
              <a:rPr>
                <a:latin typeface="Monaco"/>
                <a:ea typeface="Monaco"/>
                <a:cs typeface="Monaco"/>
                <a:sym typeface="Monaco"/>
              </a:rPr>
              <a:t>makeReactiveBinding</a:t>
            </a:r>
          </a:p>
          <a:p>
            <a:pPr marL="463597" indent="-463597" defTabSz="627379">
              <a:spcBef>
                <a:spcPts val="2200"/>
              </a:spcBef>
              <a:defRPr sz="4560"/>
            </a:pPr>
            <a:r>
              <a:t>Calculate values: </a:t>
            </a:r>
            <a:r>
              <a:rPr>
                <a:latin typeface="Monaco"/>
                <a:ea typeface="Monaco"/>
                <a:cs typeface="Monaco"/>
                <a:sym typeface="Monaco"/>
              </a:rPr>
              <a:t>reactive</a:t>
            </a:r>
            <a:r>
              <a:t> / </a:t>
            </a:r>
            <a:r>
              <a:rPr>
                <a:latin typeface="Monaco"/>
                <a:ea typeface="Monaco"/>
                <a:cs typeface="Monaco"/>
                <a:sym typeface="Monaco"/>
              </a:rPr>
              <a:t>eventReactive</a:t>
            </a:r>
          </a:p>
          <a:p>
            <a:pPr marL="463597" indent="-463597" defTabSz="627379">
              <a:spcBef>
                <a:spcPts val="2200"/>
              </a:spcBef>
              <a:defRPr sz="4560"/>
            </a:pPr>
            <a:r>
              <a:t>Execute tasks: </a:t>
            </a:r>
            <a:r>
              <a:rPr>
                <a:latin typeface="Monaco"/>
                <a:ea typeface="Monaco"/>
                <a:cs typeface="Monaco"/>
                <a:sym typeface="Monaco"/>
              </a:rPr>
              <a:t>observe</a:t>
            </a:r>
            <a:r>
              <a:t> / </a:t>
            </a:r>
            <a:r>
              <a:rPr>
                <a:latin typeface="Monaco"/>
                <a:ea typeface="Monaco"/>
                <a:cs typeface="Monaco"/>
                <a:sym typeface="Monaco"/>
              </a:rPr>
              <a:t>observeEvent</a:t>
            </a:r>
          </a:p>
          <a:p>
            <a:pPr marL="463597" indent="-463597" defTabSz="627379">
              <a:spcBef>
                <a:spcPts val="2200"/>
              </a:spcBef>
              <a:defRPr sz="4560"/>
            </a:pPr>
            <a:r>
              <a:t>Preventing reactivity: </a:t>
            </a:r>
            <a:r>
              <a:rPr>
                <a:latin typeface="Monaco"/>
                <a:ea typeface="Monaco"/>
                <a:cs typeface="Monaco"/>
                <a:sym typeface="Monaco"/>
              </a:rPr>
              <a:t>isolate</a:t>
            </a:r>
          </a:p>
          <a:p>
            <a:pPr marL="463597" indent="-463597" defTabSz="627379">
              <a:spcBef>
                <a:spcPts val="2200"/>
              </a:spcBef>
              <a:defRPr sz="4560"/>
            </a:pPr>
            <a:r>
              <a:t>Checking preconditions: </a:t>
            </a:r>
            <a:r>
              <a:rPr>
                <a:latin typeface="Monaco"/>
                <a:ea typeface="Monaco"/>
                <a:cs typeface="Monaco"/>
                <a:sym typeface="Monaco"/>
              </a:rPr>
              <a:t>req</a:t>
            </a:r>
          </a:p>
          <a:p>
            <a:pPr marL="463597" indent="-463597" defTabSz="627379">
              <a:spcBef>
                <a:spcPts val="2200"/>
              </a:spcBef>
              <a:defRPr sz="4560"/>
            </a:pPr>
            <a:r>
              <a:t>Time (as a reactive source): </a:t>
            </a:r>
            <a:r>
              <a:rPr>
                <a:latin typeface="Monaco"/>
                <a:ea typeface="Monaco"/>
                <a:cs typeface="Monaco"/>
                <a:sym typeface="Monaco"/>
              </a:rPr>
              <a:t>invalidateLater</a:t>
            </a:r>
            <a:r>
              <a:t> / </a:t>
            </a:r>
            <a:r>
              <a:rPr strike="sngStrike">
                <a:latin typeface="Monaco"/>
                <a:ea typeface="Monaco"/>
                <a:cs typeface="Monaco"/>
                <a:sym typeface="Monaco"/>
              </a:rPr>
              <a:t>reactiveTimer</a:t>
            </a:r>
            <a:r>
              <a:rPr sz="3040"/>
              <a:t> </a:t>
            </a:r>
            <a:r>
              <a:rPr sz="3800" i="1"/>
              <a:t> (invalidateLater is a safer and simpler alternative)</a:t>
            </a:r>
          </a:p>
          <a:p>
            <a:pPr marL="463597" indent="-463597" defTabSz="627379">
              <a:spcBef>
                <a:spcPts val="2200"/>
              </a:spcBef>
              <a:defRPr sz="4560"/>
            </a:pPr>
            <a:r>
              <a:t>Rate-limiting: </a:t>
            </a:r>
            <a:r>
              <a:rPr>
                <a:latin typeface="Monaco"/>
                <a:ea typeface="Monaco"/>
                <a:cs typeface="Monaco"/>
                <a:sym typeface="Monaco"/>
              </a:rPr>
              <a:t>debounce</a:t>
            </a:r>
            <a:r>
              <a:t> / </a:t>
            </a:r>
            <a:r>
              <a:rPr>
                <a:latin typeface="Monaco"/>
                <a:ea typeface="Monaco"/>
                <a:cs typeface="Monaco"/>
                <a:sym typeface="Monaco"/>
              </a:rPr>
              <a:t>throttle</a:t>
            </a:r>
          </a:p>
          <a:p>
            <a:pPr marL="463597" indent="-463597" defTabSz="627379">
              <a:spcBef>
                <a:spcPts val="2200"/>
              </a:spcBef>
              <a:defRPr sz="4560"/>
            </a:pPr>
            <a:r>
              <a:t>Live data: </a:t>
            </a:r>
            <a:r>
              <a:rPr>
                <a:latin typeface="Monaco"/>
                <a:ea typeface="Monaco"/>
                <a:cs typeface="Monaco"/>
                <a:sym typeface="Monaco"/>
              </a:rPr>
              <a:t>reactiveFileReader</a:t>
            </a:r>
            <a:r>
              <a:t> / </a:t>
            </a:r>
            <a:r>
              <a:rPr>
                <a:latin typeface="Monaco"/>
                <a:ea typeface="Monaco"/>
                <a:cs typeface="Monaco"/>
                <a:sym typeface="Monaco"/>
              </a:rPr>
              <a:t>reactivePoll</a:t>
            </a:r>
          </a:p>
          <a:p>
            <a:pPr marL="0" indent="0" defTabSz="627379">
              <a:spcBef>
                <a:spcPts val="2200"/>
              </a:spcBef>
              <a:buClrTx/>
              <a:buSzTx/>
              <a:buNone/>
              <a:defRPr sz="4560"/>
            </a:pPr>
            <a:r>
              <a:t>(Pretty sure this is just the beginning...)</a:t>
            </a:r>
          </a:p>
        </p:txBody>
      </p:sp>
      <p:sp>
        <p:nvSpPr>
          <p:cNvPr id="194" name="reactivity catalog"/>
          <p:cNvSpPr txBox="1">
            <a:spLocks noGrp="1"/>
          </p:cNvSpPr>
          <p:nvPr>
            <p:ph type="body" idx="21"/>
          </p:nvPr>
        </p:nvSpPr>
        <p:spPr>
          <a:prstGeom prst="rect">
            <a:avLst/>
          </a:prstGeom>
        </p:spPr>
        <p:txBody>
          <a:bodyPr/>
          <a:lstStyle/>
          <a:p>
            <a:r>
              <a:t>reactivity catalog</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tore values: reactiveValues / input / makeReactiveBinding…"/>
          <p:cNvSpPr txBox="1">
            <a:spLocks noGrp="1"/>
          </p:cNvSpPr>
          <p:nvPr>
            <p:ph type="body" idx="1"/>
          </p:nvPr>
        </p:nvSpPr>
        <p:spPr>
          <a:xfrm>
            <a:off x="666749" y="2310475"/>
            <a:ext cx="22740261" cy="10016391"/>
          </a:xfrm>
          <a:prstGeom prst="rect">
            <a:avLst/>
          </a:prstGeom>
        </p:spPr>
        <p:txBody>
          <a:bodyPr/>
          <a:lstStyle/>
          <a:p>
            <a:pPr marL="420897" indent="-420897" defTabSz="569594">
              <a:spcBef>
                <a:spcPts val="2000"/>
              </a:spcBef>
              <a:defRPr sz="4140"/>
            </a:pPr>
            <a:r>
              <a:rPr dirty="0"/>
              <a:t>Store values: </a:t>
            </a:r>
            <a:r>
              <a:rPr dirty="0" err="1">
                <a:solidFill>
                  <a:srgbClr val="FF40FF"/>
                </a:solidFill>
                <a:latin typeface="Monaco"/>
                <a:ea typeface="Monaco"/>
                <a:cs typeface="Monaco"/>
                <a:sym typeface="Monaco"/>
              </a:rPr>
              <a:t>reactiveValues</a:t>
            </a:r>
            <a:r>
              <a:rPr dirty="0"/>
              <a:t> / </a:t>
            </a:r>
            <a:r>
              <a:rPr dirty="0">
                <a:latin typeface="Monaco"/>
                <a:ea typeface="Monaco"/>
                <a:cs typeface="Monaco"/>
                <a:sym typeface="Monaco"/>
              </a:rPr>
              <a:t>input</a:t>
            </a:r>
            <a:r>
              <a:rPr dirty="0"/>
              <a:t> / </a:t>
            </a:r>
            <a:r>
              <a:rPr dirty="0" err="1">
                <a:latin typeface="Monaco"/>
                <a:ea typeface="Monaco"/>
                <a:cs typeface="Monaco"/>
                <a:sym typeface="Monaco"/>
              </a:rPr>
              <a:t>makeReactiveBinding</a:t>
            </a:r>
            <a:endParaRPr dirty="0">
              <a:latin typeface="Monaco"/>
              <a:ea typeface="Monaco"/>
              <a:cs typeface="Monaco"/>
              <a:sym typeface="Monaco"/>
            </a:endParaRPr>
          </a:p>
          <a:p>
            <a:pPr marL="420897" indent="-420897" defTabSz="569594">
              <a:spcBef>
                <a:spcPts val="2000"/>
              </a:spcBef>
              <a:defRPr sz="4140"/>
            </a:pPr>
            <a:r>
              <a:rPr dirty="0"/>
              <a:t>Calculate values: </a:t>
            </a:r>
            <a:r>
              <a:rPr dirty="0">
                <a:solidFill>
                  <a:srgbClr val="FF40FF"/>
                </a:solidFill>
                <a:latin typeface="Monaco"/>
                <a:ea typeface="Monaco"/>
                <a:cs typeface="Monaco"/>
                <a:sym typeface="Monaco"/>
              </a:rPr>
              <a:t>reactive</a:t>
            </a:r>
            <a:r>
              <a:rPr dirty="0"/>
              <a:t> / </a:t>
            </a:r>
            <a:r>
              <a:rPr dirty="0" err="1">
                <a:latin typeface="Monaco"/>
                <a:ea typeface="Monaco"/>
                <a:cs typeface="Monaco"/>
                <a:sym typeface="Monaco"/>
              </a:rPr>
              <a:t>eventReactive</a:t>
            </a:r>
            <a:endParaRPr dirty="0">
              <a:latin typeface="Monaco"/>
              <a:ea typeface="Monaco"/>
              <a:cs typeface="Monaco"/>
              <a:sym typeface="Monaco"/>
            </a:endParaRPr>
          </a:p>
          <a:p>
            <a:pPr marL="420897" indent="-420897" defTabSz="569594">
              <a:spcBef>
                <a:spcPts val="2000"/>
              </a:spcBef>
              <a:defRPr sz="4140"/>
            </a:pPr>
            <a:r>
              <a:rPr dirty="0"/>
              <a:t>Execute tasks: </a:t>
            </a:r>
            <a:r>
              <a:rPr dirty="0">
                <a:solidFill>
                  <a:srgbClr val="FF40FF"/>
                </a:solidFill>
                <a:latin typeface="Monaco"/>
                <a:ea typeface="Monaco"/>
                <a:cs typeface="Monaco"/>
                <a:sym typeface="Monaco"/>
              </a:rPr>
              <a:t>observe</a:t>
            </a:r>
            <a:r>
              <a:rPr dirty="0"/>
              <a:t> / </a:t>
            </a:r>
            <a:r>
              <a:rPr dirty="0" err="1">
                <a:latin typeface="Monaco"/>
                <a:ea typeface="Monaco"/>
                <a:cs typeface="Monaco"/>
                <a:sym typeface="Monaco"/>
              </a:rPr>
              <a:t>observeEvent</a:t>
            </a:r>
            <a:endParaRPr dirty="0">
              <a:latin typeface="Monaco"/>
              <a:ea typeface="Monaco"/>
              <a:cs typeface="Monaco"/>
              <a:sym typeface="Monaco"/>
            </a:endParaRPr>
          </a:p>
          <a:p>
            <a:pPr marL="420897" indent="-420897" defTabSz="569594">
              <a:spcBef>
                <a:spcPts val="2000"/>
              </a:spcBef>
              <a:defRPr sz="4140"/>
            </a:pPr>
            <a:r>
              <a:rPr dirty="0"/>
              <a:t>Preventing reactivity: </a:t>
            </a:r>
            <a:r>
              <a:rPr dirty="0">
                <a:solidFill>
                  <a:srgbClr val="FF40FF"/>
                </a:solidFill>
                <a:latin typeface="Monaco"/>
                <a:ea typeface="Monaco"/>
                <a:cs typeface="Monaco"/>
                <a:sym typeface="Monaco"/>
              </a:rPr>
              <a:t>isolate</a:t>
            </a:r>
          </a:p>
          <a:p>
            <a:pPr marL="420897" indent="-420897" defTabSz="569594">
              <a:spcBef>
                <a:spcPts val="2000"/>
              </a:spcBef>
              <a:defRPr sz="4140"/>
            </a:pPr>
            <a:r>
              <a:rPr dirty="0"/>
              <a:t>Checking preconditions: </a:t>
            </a:r>
            <a:r>
              <a:rPr dirty="0">
                <a:solidFill>
                  <a:srgbClr val="FF40FF"/>
                </a:solidFill>
                <a:latin typeface="Monaco"/>
                <a:ea typeface="Monaco"/>
                <a:cs typeface="Monaco"/>
                <a:sym typeface="Monaco"/>
              </a:rPr>
              <a:t>req</a:t>
            </a:r>
          </a:p>
          <a:p>
            <a:pPr marL="420897" indent="-420897" defTabSz="569594">
              <a:spcBef>
                <a:spcPts val="2000"/>
              </a:spcBef>
              <a:defRPr sz="4140"/>
            </a:pPr>
            <a:r>
              <a:rPr dirty="0"/>
              <a:t>Time (as a reactive source): </a:t>
            </a:r>
            <a:r>
              <a:rPr dirty="0" err="1">
                <a:solidFill>
                  <a:srgbClr val="FF40FF"/>
                </a:solidFill>
                <a:latin typeface="Monaco"/>
                <a:ea typeface="Monaco"/>
                <a:cs typeface="Monaco"/>
                <a:sym typeface="Monaco"/>
              </a:rPr>
              <a:t>invalidateLater</a:t>
            </a:r>
            <a:r>
              <a:rPr dirty="0"/>
              <a:t> / </a:t>
            </a:r>
            <a:r>
              <a:rPr dirty="0" err="1">
                <a:latin typeface="Monaco"/>
                <a:ea typeface="Monaco"/>
                <a:cs typeface="Monaco"/>
                <a:sym typeface="Monaco"/>
              </a:rPr>
              <a:t>reactiveTimer</a:t>
            </a:r>
            <a:r>
              <a:rPr sz="3450" i="1" dirty="0"/>
              <a:t> (</a:t>
            </a:r>
            <a:r>
              <a:rPr sz="3450" i="1" dirty="0" err="1"/>
              <a:t>invalidateLater</a:t>
            </a:r>
            <a:r>
              <a:rPr sz="3450" i="1" dirty="0"/>
              <a:t> is a safer and simpler alternative)</a:t>
            </a:r>
          </a:p>
          <a:p>
            <a:pPr marL="420897" indent="-420897" defTabSz="569594">
              <a:spcBef>
                <a:spcPts val="2000"/>
              </a:spcBef>
              <a:defRPr sz="4140"/>
            </a:pPr>
            <a:r>
              <a:rPr dirty="0"/>
              <a:t>Rate-limiting: </a:t>
            </a:r>
            <a:r>
              <a:rPr dirty="0">
                <a:latin typeface="Monaco"/>
                <a:ea typeface="Monaco"/>
                <a:cs typeface="Monaco"/>
                <a:sym typeface="Monaco"/>
              </a:rPr>
              <a:t>debounce</a:t>
            </a:r>
            <a:r>
              <a:rPr dirty="0"/>
              <a:t> / </a:t>
            </a:r>
            <a:r>
              <a:rPr dirty="0">
                <a:latin typeface="Monaco"/>
                <a:ea typeface="Monaco"/>
                <a:cs typeface="Monaco"/>
                <a:sym typeface="Monaco"/>
              </a:rPr>
              <a:t>throttle</a:t>
            </a:r>
          </a:p>
          <a:p>
            <a:pPr marL="420897" indent="-420897" defTabSz="569594">
              <a:spcBef>
                <a:spcPts val="2000"/>
              </a:spcBef>
              <a:defRPr sz="4140"/>
            </a:pPr>
            <a:r>
              <a:rPr dirty="0"/>
              <a:t>Live data: </a:t>
            </a:r>
            <a:r>
              <a:rPr dirty="0" err="1">
                <a:latin typeface="Monaco"/>
                <a:ea typeface="Monaco"/>
                <a:cs typeface="Monaco"/>
                <a:sym typeface="Monaco"/>
              </a:rPr>
              <a:t>reactiveFileReader</a:t>
            </a:r>
            <a:r>
              <a:rPr dirty="0"/>
              <a:t> / </a:t>
            </a:r>
            <a:r>
              <a:rPr dirty="0" err="1">
                <a:latin typeface="Monaco"/>
                <a:ea typeface="Monaco"/>
                <a:cs typeface="Monaco"/>
                <a:sym typeface="Monaco"/>
              </a:rPr>
              <a:t>reactivePoll</a:t>
            </a:r>
            <a:endParaRPr dirty="0">
              <a:latin typeface="Monaco"/>
              <a:ea typeface="Monaco"/>
              <a:cs typeface="Monaco"/>
              <a:sym typeface="Monaco"/>
            </a:endParaRPr>
          </a:p>
          <a:p>
            <a:pPr marL="0" indent="0" defTabSz="569594">
              <a:spcBef>
                <a:spcPts val="2000"/>
              </a:spcBef>
              <a:buClrTx/>
              <a:buSzTx/>
              <a:buNone/>
              <a:defRPr sz="4140"/>
            </a:pPr>
            <a:r>
              <a:rPr dirty="0"/>
              <a:t>(Pretty sure this is just the beginning…)</a:t>
            </a:r>
          </a:p>
          <a:p>
            <a:pPr marL="0" indent="0" defTabSz="569594">
              <a:spcBef>
                <a:spcPts val="2000"/>
              </a:spcBef>
              <a:buClrTx/>
              <a:buSzTx/>
              <a:buNone/>
              <a:defRPr sz="4140"/>
            </a:pPr>
            <a:r>
              <a:rPr b="1" dirty="0">
                <a:solidFill>
                  <a:srgbClr val="FF40FF"/>
                </a:solidFill>
              </a:rPr>
              <a:t>Highlighted functions are fundamental</a:t>
            </a:r>
            <a:r>
              <a:rPr dirty="0"/>
              <a:t>, all others are built on top.</a:t>
            </a:r>
          </a:p>
        </p:txBody>
      </p:sp>
      <p:sp>
        <p:nvSpPr>
          <p:cNvPr id="197" name="reactivity catalog"/>
          <p:cNvSpPr txBox="1">
            <a:spLocks noGrp="1"/>
          </p:cNvSpPr>
          <p:nvPr>
            <p:ph type="body" idx="21"/>
          </p:nvPr>
        </p:nvSpPr>
        <p:spPr>
          <a:prstGeom prst="rect">
            <a:avLst/>
          </a:prstGeom>
        </p:spPr>
        <p:txBody>
          <a:bodyPr/>
          <a:lstStyle/>
          <a:p>
            <a:r>
              <a:t>reactivity catalog</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Reactivit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Reactivity</a:t>
            </a:r>
          </a:p>
          <a:p>
            <a:pPr marL="0" indent="0" algn="r" defTabSz="800735">
              <a:spcBef>
                <a:spcPts val="6300"/>
              </a:spcBef>
              <a:buSzTx/>
              <a:buNone/>
              <a:defRPr sz="20370">
                <a:solidFill>
                  <a:srgbClr val="DBDBDB"/>
                </a:solidFill>
              </a:defRPr>
            </a:pPr>
            <a:r>
              <a:t>review</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Use to calculate new values based on reactive values and other reactive expressions.…"/>
          <p:cNvSpPr txBox="1">
            <a:spLocks noGrp="1"/>
          </p:cNvSpPr>
          <p:nvPr>
            <p:ph type="body" idx="1"/>
          </p:nvPr>
        </p:nvSpPr>
        <p:spPr>
          <a:xfrm>
            <a:off x="666749" y="2310475"/>
            <a:ext cx="22740261" cy="10016391"/>
          </a:xfrm>
          <a:prstGeom prst="rect">
            <a:avLst/>
          </a:prstGeom>
        </p:spPr>
        <p:txBody>
          <a:bodyPr/>
          <a:lstStyle/>
          <a:p>
            <a:r>
              <a:t>Use to calculate new values based on reactive values and other reactive expressions.</a:t>
            </a:r>
          </a:p>
          <a:p>
            <a:r>
              <a:t>Caches its return value, until notified of reactive dependencies being out-of-date.</a:t>
            </a:r>
          </a:p>
          <a:p>
            <a:r>
              <a:t>Lazily executes — Shiny wants to avoid running these whenever possible. For this reason, meaningful side effects are prohibited from reactive expressions.</a:t>
            </a:r>
          </a:p>
          <a:p>
            <a:r>
              <a:t>Call it like a function when you want to read its value.</a:t>
            </a:r>
          </a:p>
        </p:txBody>
      </p:sp>
      <p:sp>
        <p:nvSpPr>
          <p:cNvPr id="202" name="review: reactive expressions"/>
          <p:cNvSpPr txBox="1">
            <a:spLocks noGrp="1"/>
          </p:cNvSpPr>
          <p:nvPr>
            <p:ph type="body" idx="21"/>
          </p:nvPr>
        </p:nvSpPr>
        <p:spPr>
          <a:prstGeom prst="rect">
            <a:avLst/>
          </a:prstGeom>
        </p:spPr>
        <p:txBody>
          <a:bodyPr/>
          <a:lstStyle>
            <a:lvl1pPr defTabSz="586104">
              <a:defRPr sz="10650"/>
            </a:lvl1pPr>
          </a:lstStyle>
          <a:p>
            <a:r>
              <a:t>review: reactive expressions</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review: reactive expressions"/>
          <p:cNvSpPr txBox="1">
            <a:spLocks noGrp="1"/>
          </p:cNvSpPr>
          <p:nvPr>
            <p:ph type="body" idx="21"/>
          </p:nvPr>
        </p:nvSpPr>
        <p:spPr>
          <a:prstGeom prst="rect">
            <a:avLst/>
          </a:prstGeom>
        </p:spPr>
        <p:txBody>
          <a:bodyPr/>
          <a:lstStyle>
            <a:lvl1pPr defTabSz="586104">
              <a:defRPr sz="10650"/>
            </a:lvl1pPr>
          </a:lstStyle>
          <a:p>
            <a:r>
              <a:t>review: reactive expressions</a:t>
            </a:r>
          </a:p>
        </p:txBody>
      </p:sp>
      <p:sp>
        <p:nvSpPr>
          <p:cNvPr id="205" name="Rectangle"/>
          <p:cNvSpPr/>
          <p:nvPr/>
        </p:nvSpPr>
        <p:spPr>
          <a:xfrm>
            <a:off x="1033450" y="3557353"/>
            <a:ext cx="22317100" cy="5593499"/>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06" name="# Declare…"/>
          <p:cNvSpPr txBox="1"/>
          <p:nvPr/>
        </p:nvSpPr>
        <p:spPr>
          <a:xfrm>
            <a:off x="1284327" y="4086814"/>
            <a:ext cx="21802645" cy="4534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a:latin typeface="Lucida Console" panose="020B0609040504020204" pitchFamily="49" charset="0"/>
              </a:rPr>
              <a:t># Declare</a:t>
            </a:r>
          </a:p>
          <a:p>
            <a:pPr algn="l">
              <a:defRPr sz="3200">
                <a:solidFill>
                  <a:srgbClr val="000000"/>
                </a:solidFill>
                <a:latin typeface="Monaco"/>
                <a:ea typeface="Monaco"/>
                <a:cs typeface="Monaco"/>
                <a:sym typeface="Monaco"/>
              </a:defRPr>
            </a:pPr>
            <a:r>
              <a:rPr dirty="0" err="1">
                <a:latin typeface="Lucida Console" panose="020B0609040504020204" pitchFamily="49" charset="0"/>
              </a:rPr>
              <a:t>movies_subset</a:t>
            </a:r>
            <a:r>
              <a:rPr dirty="0">
                <a:latin typeface="Lucida Console" panose="020B0609040504020204" pitchFamily="49" charset="0"/>
              </a:rPr>
              <a:t> &lt;- reactive({</a:t>
            </a:r>
          </a:p>
          <a:p>
            <a:pPr algn="l">
              <a:defRPr sz="3200">
                <a:solidFill>
                  <a:srgbClr val="000000"/>
                </a:solidFill>
                <a:latin typeface="Monaco"/>
                <a:ea typeface="Monaco"/>
                <a:cs typeface="Monaco"/>
                <a:sym typeface="Monaco"/>
              </a:defRPr>
            </a:pPr>
            <a:r>
              <a:rPr dirty="0">
                <a:latin typeface="Lucida Console" panose="020B0609040504020204" pitchFamily="49" charset="0"/>
              </a:rPr>
              <a:t>  movies %&gt;% filter(</a:t>
            </a:r>
            <a:r>
              <a:rPr dirty="0" err="1">
                <a:latin typeface="Lucida Console" panose="020B0609040504020204" pitchFamily="49" charset="0"/>
              </a:rPr>
              <a:t>title_type</a:t>
            </a:r>
            <a:r>
              <a:rPr dirty="0">
                <a:latin typeface="Lucida Console" panose="020B0609040504020204" pitchFamily="49" charset="0"/>
              </a:rPr>
              <a:t> %in% </a:t>
            </a:r>
            <a:r>
              <a:rPr dirty="0" err="1">
                <a:latin typeface="Lucida Console" panose="020B0609040504020204" pitchFamily="49" charset="0"/>
              </a:rPr>
              <a:t>input$type</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 Read</a:t>
            </a:r>
          </a:p>
          <a:p>
            <a:pPr algn="l">
              <a:defRPr sz="32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latin typeface="Lucida Console" panose="020B0609040504020204" pitchFamily="49" charset="0"/>
              </a:rPr>
              <a:t>renderPlot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a:t>
            </a:r>
            <a:r>
              <a:rPr dirty="0" err="1">
                <a:latin typeface="Lucida Console" panose="020B0609040504020204" pitchFamily="49" charset="0"/>
              </a:rPr>
              <a:t>movies_subset</a:t>
            </a:r>
            <a:r>
              <a:rPr dirty="0">
                <a:latin typeface="Lucida Console" panose="020B0609040504020204" pitchFamily="49" charset="0"/>
              </a:rPr>
              <a:t>(), </a:t>
            </a:r>
            <a:r>
              <a:rPr dirty="0" err="1">
                <a:latin typeface="Lucida Console" panose="020B0609040504020204" pitchFamily="49" charset="0"/>
              </a:rPr>
              <a:t>aes</a:t>
            </a:r>
            <a:r>
              <a:rPr dirty="0">
                <a:latin typeface="Lucida Console" panose="020B0609040504020204" pitchFamily="49" charset="0"/>
              </a:rPr>
              <a:t>(...)) + </a:t>
            </a:r>
            <a:r>
              <a:rPr dirty="0" err="1">
                <a:latin typeface="Lucida Console" panose="020B0609040504020204" pitchFamily="49" charset="0"/>
              </a:rPr>
              <a:t>geom_point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ggplot2…"/>
          <p:cNvSpPr txBox="1">
            <a:spLocks noGrp="1"/>
          </p:cNvSpPr>
          <p:nvPr>
            <p:ph type="body" idx="21"/>
          </p:nvPr>
        </p:nvSpPr>
        <p:spPr>
          <a:prstGeom prst="rect">
            <a:avLst/>
          </a:prstGeom>
        </p:spPr>
        <p:txBody>
          <a:bodyPr numCol="2">
            <a:noAutofit/>
          </a:bodyPr>
          <a:lstStyle/>
          <a:p>
            <a:pPr marL="609600" indent="-609600" defTabSz="660400">
              <a:spcBef>
                <a:spcPts val="2400"/>
              </a:spcBef>
              <a:buClr>
                <a:srgbClr val="447FB5"/>
              </a:buClr>
              <a:buChar char="‣"/>
              <a:defRPr sz="5600">
                <a:solidFill>
                  <a:srgbClr val="447FB5"/>
                </a:solidFill>
              </a:defRPr>
            </a:pPr>
            <a:r>
              <a:rPr lang="en-US" sz="3600" dirty="0"/>
              <a:t>Interactive Visualizations</a:t>
            </a:r>
          </a:p>
          <a:p>
            <a:pPr marL="1346200" lvl="1" indent="-609600" defTabSz="660400">
              <a:spcBef>
                <a:spcPts val="2400"/>
              </a:spcBef>
              <a:buClr>
                <a:srgbClr val="447FB5"/>
              </a:buClr>
              <a:buChar char="‣"/>
              <a:defRPr sz="5600">
                <a:solidFill>
                  <a:srgbClr val="447FB5"/>
                </a:solidFill>
              </a:defRPr>
            </a:pPr>
            <a:r>
              <a:rPr sz="3600" dirty="0"/>
              <a:t>ggplot2 </a:t>
            </a:r>
          </a:p>
          <a:p>
            <a:pPr marL="1935480" lvl="2" indent="-609600" defTabSz="660400">
              <a:spcBef>
                <a:spcPts val="2400"/>
              </a:spcBef>
              <a:buClr>
                <a:srgbClr val="447FB5"/>
              </a:buClr>
              <a:buChar char="‣"/>
              <a:defRPr sz="5600">
                <a:solidFill>
                  <a:srgbClr val="447FB5"/>
                </a:solidFill>
              </a:defRPr>
            </a:pPr>
            <a:r>
              <a:rPr sz="3600" dirty="0"/>
              <a:t>Building a plot</a:t>
            </a:r>
          </a:p>
          <a:p>
            <a:pPr marL="1935480" lvl="2" indent="-609600" defTabSz="660400">
              <a:spcBef>
                <a:spcPts val="2400"/>
              </a:spcBef>
              <a:buClr>
                <a:srgbClr val="447FB5"/>
              </a:buClr>
              <a:buChar char="‣"/>
              <a:defRPr sz="5600">
                <a:solidFill>
                  <a:srgbClr val="447FB5"/>
                </a:solidFill>
              </a:defRPr>
            </a:pPr>
            <a:r>
              <a:rPr sz="3600" dirty="0"/>
              <a:t>Refresher</a:t>
            </a:r>
          </a:p>
          <a:p>
            <a:pPr marL="1346200" lvl="1" indent="-609600" defTabSz="660400">
              <a:spcBef>
                <a:spcPts val="2400"/>
              </a:spcBef>
              <a:buClr>
                <a:srgbClr val="447FB5"/>
              </a:buClr>
              <a:buChar char="‣"/>
              <a:defRPr sz="5600">
                <a:solidFill>
                  <a:srgbClr val="447FB5"/>
                </a:solidFill>
              </a:defRPr>
            </a:pPr>
            <a:r>
              <a:rPr sz="3600" dirty="0" err="1"/>
              <a:t>Plotly</a:t>
            </a:r>
            <a:endParaRPr sz="3600" dirty="0"/>
          </a:p>
          <a:p>
            <a:pPr marL="1935480" lvl="2" indent="-609600" defTabSz="660400">
              <a:spcBef>
                <a:spcPts val="2400"/>
              </a:spcBef>
              <a:buClr>
                <a:srgbClr val="447FB5"/>
              </a:buClr>
              <a:buChar char="‣"/>
              <a:defRPr sz="5600">
                <a:solidFill>
                  <a:srgbClr val="447FB5"/>
                </a:solidFill>
              </a:defRPr>
            </a:pPr>
            <a:r>
              <a:rPr sz="3600" dirty="0" err="1"/>
              <a:t>ggplotly</a:t>
            </a:r>
            <a:endParaRPr sz="3600" dirty="0"/>
          </a:p>
          <a:p>
            <a:pPr marL="1935480" lvl="2" indent="-609600" defTabSz="660400">
              <a:spcBef>
                <a:spcPts val="2400"/>
              </a:spcBef>
              <a:buClr>
                <a:srgbClr val="447FB5"/>
              </a:buClr>
              <a:buChar char="‣"/>
              <a:defRPr sz="5600">
                <a:solidFill>
                  <a:srgbClr val="447FB5"/>
                </a:solidFill>
              </a:defRPr>
            </a:pPr>
            <a:r>
              <a:rPr sz="3600" dirty="0" err="1"/>
              <a:t>plotly</a:t>
            </a:r>
            <a:r>
              <a:rPr sz="3600" dirty="0"/>
              <a:t> standalone</a:t>
            </a:r>
          </a:p>
          <a:p>
            <a:pPr marL="1935480" lvl="2" indent="-609600" defTabSz="660400">
              <a:spcBef>
                <a:spcPts val="2400"/>
              </a:spcBef>
              <a:buClr>
                <a:srgbClr val="447FB5"/>
              </a:buClr>
              <a:buChar char="‣"/>
              <a:defRPr sz="5600">
                <a:solidFill>
                  <a:srgbClr val="447FB5"/>
                </a:solidFill>
              </a:defRPr>
            </a:pPr>
            <a:r>
              <a:rPr sz="3600" dirty="0" err="1"/>
              <a:t>plotly</a:t>
            </a:r>
            <a:r>
              <a:rPr sz="3600" dirty="0"/>
              <a:t> in shiny</a:t>
            </a:r>
          </a:p>
          <a:p>
            <a:pPr marL="1346200" lvl="1" indent="-609600" defTabSz="660400">
              <a:spcBef>
                <a:spcPts val="2400"/>
              </a:spcBef>
              <a:buClr>
                <a:srgbClr val="447FB5"/>
              </a:buClr>
              <a:buChar char="‣"/>
              <a:defRPr sz="5600">
                <a:solidFill>
                  <a:srgbClr val="447FB5"/>
                </a:solidFill>
              </a:defRPr>
            </a:pPr>
            <a:r>
              <a:rPr sz="3600" dirty="0"/>
              <a:t>Advanced DT</a:t>
            </a:r>
            <a:endParaRPr lang="en-US" sz="3600" dirty="0"/>
          </a:p>
          <a:p>
            <a:pPr marL="609600" indent="-609600" defTabSz="660400">
              <a:spcBef>
                <a:spcPts val="2400"/>
              </a:spcBef>
              <a:buClr>
                <a:srgbClr val="447FB5"/>
              </a:buClr>
              <a:buChar char="‣"/>
              <a:defRPr sz="5600">
                <a:solidFill>
                  <a:srgbClr val="447FB5"/>
                </a:solidFill>
              </a:defRPr>
            </a:pPr>
            <a:endParaRPr lang="en-US" sz="3600" dirty="0"/>
          </a:p>
          <a:p>
            <a:pPr marL="609600" indent="-609600" defTabSz="660400">
              <a:spcBef>
                <a:spcPts val="2400"/>
              </a:spcBef>
              <a:buClr>
                <a:srgbClr val="447FB5"/>
              </a:buClr>
              <a:buChar char="‣"/>
              <a:defRPr sz="5600">
                <a:solidFill>
                  <a:srgbClr val="447FB5"/>
                </a:solidFill>
              </a:defRPr>
            </a:pPr>
            <a:r>
              <a:rPr lang="en-US" sz="3600" dirty="0"/>
              <a:t>Advanced Reactivity</a:t>
            </a:r>
          </a:p>
          <a:p>
            <a:pPr marL="1346200" lvl="1" indent="-609600" defTabSz="660400">
              <a:spcBef>
                <a:spcPts val="2400"/>
              </a:spcBef>
              <a:buClr>
                <a:srgbClr val="447FB5"/>
              </a:buClr>
              <a:buChar char="‣"/>
              <a:defRPr sz="5600">
                <a:solidFill>
                  <a:srgbClr val="447FB5"/>
                </a:solidFill>
              </a:defRPr>
            </a:pPr>
            <a:r>
              <a:rPr lang="en-US" sz="3600" dirty="0"/>
              <a:t>Reactivity catalog</a:t>
            </a:r>
          </a:p>
          <a:p>
            <a:pPr marL="1346200" lvl="1" indent="-609600" defTabSz="660400">
              <a:spcBef>
                <a:spcPts val="2400"/>
              </a:spcBef>
              <a:buClr>
                <a:srgbClr val="447FB5"/>
              </a:buClr>
              <a:buChar char="‣"/>
              <a:defRPr sz="5600">
                <a:solidFill>
                  <a:srgbClr val="447FB5"/>
                </a:solidFill>
              </a:defRPr>
            </a:pPr>
            <a:r>
              <a:rPr lang="en-US" sz="3600" dirty="0"/>
              <a:t>Reactivity review</a:t>
            </a:r>
          </a:p>
          <a:p>
            <a:pPr marL="1346200" lvl="1" indent="-609600" defTabSz="660400">
              <a:spcBef>
                <a:spcPts val="2400"/>
              </a:spcBef>
              <a:buClr>
                <a:srgbClr val="447FB5"/>
              </a:buClr>
              <a:buChar char="‣"/>
              <a:defRPr sz="5600">
                <a:solidFill>
                  <a:srgbClr val="447FB5"/>
                </a:solidFill>
              </a:defRPr>
            </a:pPr>
            <a:r>
              <a:rPr lang="en-US" sz="3600" dirty="0"/>
              <a:t>Checking preconditions</a:t>
            </a:r>
          </a:p>
          <a:p>
            <a:pPr marL="1346200" lvl="1" indent="-609600" defTabSz="660400">
              <a:spcBef>
                <a:spcPts val="2400"/>
              </a:spcBef>
              <a:buClr>
                <a:srgbClr val="447FB5"/>
              </a:buClr>
              <a:buChar char="‣"/>
              <a:defRPr sz="5600">
                <a:solidFill>
                  <a:srgbClr val="447FB5"/>
                </a:solidFill>
              </a:defRPr>
            </a:pPr>
            <a:r>
              <a:rPr lang="en-US" sz="3600" dirty="0"/>
              <a:t>Time as a reactive source</a:t>
            </a:r>
          </a:p>
          <a:p>
            <a:pPr marL="1346200" lvl="1" indent="-609600" defTabSz="660400">
              <a:spcBef>
                <a:spcPts val="2400"/>
              </a:spcBef>
              <a:buClr>
                <a:srgbClr val="447FB5"/>
              </a:buClr>
              <a:buChar char="‣"/>
              <a:defRPr sz="5600">
                <a:solidFill>
                  <a:srgbClr val="447FB5"/>
                </a:solidFill>
              </a:defRPr>
            </a:pPr>
            <a:r>
              <a:rPr lang="en-US" sz="3600" dirty="0"/>
              <a:t>Limiting rate</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Use to execute actions based on changing reactive values and other reactive expressions.…"/>
          <p:cNvSpPr txBox="1">
            <a:spLocks noGrp="1"/>
          </p:cNvSpPr>
          <p:nvPr>
            <p:ph type="body" sz="half" idx="1"/>
          </p:nvPr>
        </p:nvSpPr>
        <p:spPr>
          <a:xfrm>
            <a:off x="666749" y="2310475"/>
            <a:ext cx="22740261" cy="5752276"/>
          </a:xfrm>
          <a:prstGeom prst="rect">
            <a:avLst/>
          </a:prstGeom>
        </p:spPr>
        <p:txBody>
          <a:bodyPr/>
          <a:lstStyle/>
          <a:p>
            <a:r>
              <a:t>Use to execute actions based on changing reactive values and other reactive expressions.</a:t>
            </a:r>
          </a:p>
          <a:p>
            <a:r>
              <a:t>Doesn't return a value. So performing side effects is usually the only reason you'd want to create one of these.</a:t>
            </a:r>
          </a:p>
          <a:p>
            <a:r>
              <a:t>Eagerly executed by Shiny.</a:t>
            </a:r>
          </a:p>
        </p:txBody>
      </p:sp>
      <p:sp>
        <p:nvSpPr>
          <p:cNvPr id="209" name="review: observers"/>
          <p:cNvSpPr txBox="1">
            <a:spLocks noGrp="1"/>
          </p:cNvSpPr>
          <p:nvPr>
            <p:ph type="body" idx="21"/>
          </p:nvPr>
        </p:nvSpPr>
        <p:spPr>
          <a:prstGeom prst="rect">
            <a:avLst/>
          </a:prstGeom>
        </p:spPr>
        <p:txBody>
          <a:bodyPr/>
          <a:lstStyle/>
          <a:p>
            <a:r>
              <a:t>review: observers</a:t>
            </a:r>
          </a:p>
        </p:txBody>
      </p:sp>
      <p:sp>
        <p:nvSpPr>
          <p:cNvPr id="210" name="Rectangle"/>
          <p:cNvSpPr/>
          <p:nvPr/>
        </p:nvSpPr>
        <p:spPr>
          <a:xfrm>
            <a:off x="1033450" y="7986550"/>
            <a:ext cx="22317100" cy="4276447"/>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11" name="observe({…"/>
          <p:cNvSpPr txBox="1"/>
          <p:nvPr/>
        </p:nvSpPr>
        <p:spPr>
          <a:xfrm>
            <a:off x="1290677" y="8349928"/>
            <a:ext cx="21802646" cy="35496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a:latin typeface="Lucida Console" panose="020B0609040504020204" pitchFamily="49" charset="0"/>
              </a:rPr>
              <a:t>observe({</a:t>
            </a:r>
          </a:p>
          <a:p>
            <a:pPr algn="l">
              <a:defRPr sz="3200">
                <a:solidFill>
                  <a:srgbClr val="000000"/>
                </a:solidFill>
                <a:latin typeface="Monaco"/>
                <a:ea typeface="Monaco"/>
                <a:cs typeface="Monaco"/>
                <a:sym typeface="Monaco"/>
              </a:defRPr>
            </a:pPr>
            <a:r>
              <a:rPr dirty="0">
                <a:latin typeface="Lucida Console" panose="020B0609040504020204" pitchFamily="49" charset="0"/>
              </a:rPr>
              <a:t>  print(paste("The value of x is", </a:t>
            </a:r>
            <a:r>
              <a:rPr dirty="0" err="1">
                <a:latin typeface="Lucida Console" panose="020B0609040504020204" pitchFamily="49" charset="0"/>
              </a:rPr>
              <a:t>input$x</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 [1] The value of x is 10</a:t>
            </a:r>
          </a:p>
          <a:p>
            <a:pPr algn="l">
              <a:defRPr sz="3200">
                <a:solidFill>
                  <a:srgbClr val="000000"/>
                </a:solidFill>
                <a:latin typeface="Monaco"/>
                <a:ea typeface="Monaco"/>
                <a:cs typeface="Monaco"/>
                <a:sym typeface="Monaco"/>
              </a:defRPr>
            </a:pPr>
            <a:r>
              <a:rPr dirty="0">
                <a:latin typeface="Lucida Console" panose="020B0609040504020204" pitchFamily="49" charset="0"/>
              </a:rPr>
              <a:t>## [1] The value of x is 16</a:t>
            </a:r>
          </a:p>
          <a:p>
            <a:pPr algn="l">
              <a:defRPr sz="3200">
                <a:solidFill>
                  <a:srgbClr val="000000"/>
                </a:solidFill>
                <a:latin typeface="Monaco"/>
                <a:ea typeface="Monaco"/>
                <a:cs typeface="Monaco"/>
                <a:sym typeface="Monaco"/>
              </a:defRPr>
            </a:pPr>
            <a:r>
              <a:rPr dirty="0">
                <a:latin typeface="Lucida Console" panose="020B0609040504020204" pitchFamily="49" charset="0"/>
              </a:rPr>
              <a:t>## [1] The value of x is 9</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reactive expressions vs. observers"/>
          <p:cNvSpPr txBox="1">
            <a:spLocks noGrp="1"/>
          </p:cNvSpPr>
          <p:nvPr>
            <p:ph type="body" idx="21"/>
          </p:nvPr>
        </p:nvSpPr>
        <p:spPr>
          <a:prstGeom prst="rect">
            <a:avLst/>
          </a:prstGeom>
        </p:spPr>
        <p:txBody>
          <a:bodyPr/>
          <a:lstStyle>
            <a:lvl1pPr defTabSz="470534">
              <a:defRPr sz="8550"/>
            </a:lvl1pPr>
          </a:lstStyle>
          <a:p>
            <a:r>
              <a:t>reactive expressions vs. observers</a:t>
            </a:r>
          </a:p>
        </p:txBody>
      </p:sp>
      <p:graphicFrame>
        <p:nvGraphicFramePr>
          <p:cNvPr id="214" name="Table"/>
          <p:cNvGraphicFramePr/>
          <p:nvPr/>
        </p:nvGraphicFramePr>
        <p:xfrm>
          <a:off x="6731000" y="3081877"/>
          <a:ext cx="10922000" cy="8851896"/>
        </p:xfrm>
        <a:graphic>
          <a:graphicData uri="http://schemas.openxmlformats.org/drawingml/2006/table">
            <a:tbl>
              <a:tblPr firstRow="1">
                <a:tableStyleId>{4C3C2611-4C71-4FC5-86AE-919BDF0F9419}</a:tableStyleId>
              </a:tblPr>
              <a:tblGrid>
                <a:gridCol w="5461000">
                  <a:extLst>
                    <a:ext uri="{9D8B030D-6E8A-4147-A177-3AD203B41FA5}">
                      <a16:colId xmlns:a16="http://schemas.microsoft.com/office/drawing/2014/main" val="20000"/>
                    </a:ext>
                  </a:extLst>
                </a:gridCol>
                <a:gridCol w="5461000">
                  <a:extLst>
                    <a:ext uri="{9D8B030D-6E8A-4147-A177-3AD203B41FA5}">
                      <a16:colId xmlns:a16="http://schemas.microsoft.com/office/drawing/2014/main" val="20001"/>
                    </a:ext>
                  </a:extLst>
                </a:gridCol>
              </a:tblGrid>
              <a:tr h="1475316">
                <a:tc>
                  <a:txBody>
                    <a:bodyPr/>
                    <a:lstStyle/>
                    <a:p>
                      <a:pPr>
                        <a:defRPr sz="1800">
                          <a:solidFill>
                            <a:srgbClr val="000000"/>
                          </a:solidFill>
                        </a:defRPr>
                      </a:pPr>
                      <a:r>
                        <a:rPr sz="5000">
                          <a:solidFill>
                            <a:srgbClr val="FFFFFF"/>
                          </a:solidFill>
                          <a:latin typeface="Monaco"/>
                          <a:ea typeface="Monaco"/>
                          <a:cs typeface="Monaco"/>
                          <a:sym typeface="Monaco"/>
                        </a:rPr>
                        <a:t>reactive()</a:t>
                      </a:r>
                    </a:p>
                  </a:txBody>
                  <a:tcPr marL="50800" marR="50800" marT="50800" marB="50800" anchor="ctr" horzOverflow="overflow"/>
                </a:tc>
                <a:tc>
                  <a:txBody>
                    <a:bodyPr/>
                    <a:lstStyle/>
                    <a:p>
                      <a:pPr>
                        <a:defRPr sz="1800">
                          <a:solidFill>
                            <a:srgbClr val="000000"/>
                          </a:solidFill>
                        </a:defRPr>
                      </a:pPr>
                      <a:r>
                        <a:rPr sz="5000">
                          <a:solidFill>
                            <a:srgbClr val="FFFFFF"/>
                          </a:solidFill>
                          <a:latin typeface="Monaco"/>
                          <a:ea typeface="Monaco"/>
                          <a:cs typeface="Monaco"/>
                          <a:sym typeface="Monaco"/>
                        </a:rPr>
                        <a:t>observer()</a:t>
                      </a:r>
                    </a:p>
                  </a:txBody>
                  <a:tcPr marL="50800" marR="50800" marT="50800" marB="50800" anchor="ctr" horzOverflow="overflow"/>
                </a:tc>
                <a:extLst>
                  <a:ext uri="{0D108BD9-81ED-4DB2-BD59-A6C34878D82A}">
                    <a16:rowId xmlns:a16="http://schemas.microsoft.com/office/drawing/2014/main" val="10000"/>
                  </a:ext>
                </a:extLst>
              </a:tr>
              <a:tr h="1475316">
                <a:tc>
                  <a:txBody>
                    <a:bodyPr/>
                    <a:lstStyle/>
                    <a:p>
                      <a:pPr algn="l">
                        <a:defRPr sz="1800"/>
                      </a:pPr>
                      <a:r>
                        <a:rPr sz="4166">
                          <a:sym typeface="Helvetica"/>
                        </a:rPr>
                        <a:t>Callable</a:t>
                      </a:r>
                    </a:p>
                  </a:txBody>
                  <a:tcPr marL="50800" marR="50800" marT="50800" marB="50800" anchor="ctr" horzOverflow="overflow"/>
                </a:tc>
                <a:tc>
                  <a:txBody>
                    <a:bodyPr/>
                    <a:lstStyle/>
                    <a:p>
                      <a:pPr algn="l">
                        <a:defRPr sz="1800"/>
                      </a:pPr>
                      <a:r>
                        <a:rPr sz="4166">
                          <a:sym typeface="Helvetica"/>
                        </a:rPr>
                        <a:t>Not callable</a:t>
                      </a:r>
                    </a:p>
                  </a:txBody>
                  <a:tcPr marL="50800" marR="50800" marT="50800" marB="50800" anchor="ctr" horzOverflow="overflow"/>
                </a:tc>
                <a:extLst>
                  <a:ext uri="{0D108BD9-81ED-4DB2-BD59-A6C34878D82A}">
                    <a16:rowId xmlns:a16="http://schemas.microsoft.com/office/drawing/2014/main" val="10001"/>
                  </a:ext>
                </a:extLst>
              </a:tr>
              <a:tr h="1475316">
                <a:tc>
                  <a:txBody>
                    <a:bodyPr/>
                    <a:lstStyle/>
                    <a:p>
                      <a:pPr algn="l">
                        <a:defRPr sz="1800"/>
                      </a:pPr>
                      <a:r>
                        <a:rPr sz="4166">
                          <a:sym typeface="Helvetica"/>
                        </a:rPr>
                        <a:t>Returns a value</a:t>
                      </a:r>
                    </a:p>
                  </a:txBody>
                  <a:tcPr marL="50800" marR="50800" marT="50800" marB="50800" anchor="ctr" horzOverflow="overflow"/>
                </a:tc>
                <a:tc>
                  <a:txBody>
                    <a:bodyPr/>
                    <a:lstStyle/>
                    <a:p>
                      <a:pPr algn="l">
                        <a:defRPr sz="1800"/>
                      </a:pPr>
                      <a:r>
                        <a:rPr sz="4166">
                          <a:sym typeface="Helvetica"/>
                        </a:rPr>
                        <a:t>No return value</a:t>
                      </a:r>
                    </a:p>
                  </a:txBody>
                  <a:tcPr marL="50800" marR="50800" marT="50800" marB="50800" anchor="ctr" horzOverflow="overflow"/>
                </a:tc>
                <a:extLst>
                  <a:ext uri="{0D108BD9-81ED-4DB2-BD59-A6C34878D82A}">
                    <a16:rowId xmlns:a16="http://schemas.microsoft.com/office/drawing/2014/main" val="10002"/>
                  </a:ext>
                </a:extLst>
              </a:tr>
              <a:tr h="1475316">
                <a:tc>
                  <a:txBody>
                    <a:bodyPr/>
                    <a:lstStyle/>
                    <a:p>
                      <a:pPr algn="l">
                        <a:defRPr sz="1800"/>
                      </a:pPr>
                      <a:r>
                        <a:rPr sz="4166">
                          <a:sym typeface="Helvetica"/>
                        </a:rPr>
                        <a:t>Lazy</a:t>
                      </a:r>
                    </a:p>
                  </a:txBody>
                  <a:tcPr marL="50800" marR="50800" marT="50800" marB="50800" anchor="ctr" horzOverflow="overflow"/>
                </a:tc>
                <a:tc>
                  <a:txBody>
                    <a:bodyPr/>
                    <a:lstStyle/>
                    <a:p>
                      <a:pPr algn="l">
                        <a:defRPr sz="1800"/>
                      </a:pPr>
                      <a:r>
                        <a:rPr sz="4166">
                          <a:sym typeface="Helvetica"/>
                        </a:rPr>
                        <a:t>Eager</a:t>
                      </a:r>
                    </a:p>
                  </a:txBody>
                  <a:tcPr marL="50800" marR="50800" marT="50800" marB="50800" anchor="ctr" horzOverflow="overflow"/>
                </a:tc>
                <a:extLst>
                  <a:ext uri="{0D108BD9-81ED-4DB2-BD59-A6C34878D82A}">
                    <a16:rowId xmlns:a16="http://schemas.microsoft.com/office/drawing/2014/main" val="10003"/>
                  </a:ext>
                </a:extLst>
              </a:tr>
              <a:tr h="1475316">
                <a:tc>
                  <a:txBody>
                    <a:bodyPr/>
                    <a:lstStyle/>
                    <a:p>
                      <a:pPr algn="l">
                        <a:defRPr sz="1800"/>
                      </a:pPr>
                      <a:r>
                        <a:rPr sz="4166">
                          <a:sym typeface="Helvetica"/>
                        </a:rPr>
                        <a:t>Cached</a:t>
                      </a:r>
                    </a:p>
                  </a:txBody>
                  <a:tcPr marL="50800" marR="50800" marT="50800" marB="50800" anchor="ctr" horzOverflow="overflow"/>
                </a:tc>
                <a:tc>
                  <a:txBody>
                    <a:bodyPr/>
                    <a:lstStyle/>
                    <a:p>
                      <a:pPr algn="l">
                        <a:defRPr sz="1800"/>
                      </a:pPr>
                      <a:r>
                        <a:rPr sz="4166">
                          <a:sym typeface="Helvetica"/>
                        </a:rPr>
                        <a:t>N/A</a:t>
                      </a:r>
                    </a:p>
                  </a:txBody>
                  <a:tcPr marL="50800" marR="50800" marT="50800" marB="50800" anchor="ctr" horzOverflow="overflow"/>
                </a:tc>
                <a:extLst>
                  <a:ext uri="{0D108BD9-81ED-4DB2-BD59-A6C34878D82A}">
                    <a16:rowId xmlns:a16="http://schemas.microsoft.com/office/drawing/2014/main" val="10004"/>
                  </a:ext>
                </a:extLst>
              </a:tr>
              <a:tr h="1475316">
                <a:tc>
                  <a:txBody>
                    <a:bodyPr/>
                    <a:lstStyle/>
                    <a:p>
                      <a:pPr algn="l">
                        <a:defRPr sz="1800"/>
                      </a:pPr>
                      <a:r>
                        <a:rPr sz="4166">
                          <a:sym typeface="Helvetica"/>
                        </a:rPr>
                        <a:t>No side effects</a:t>
                      </a:r>
                    </a:p>
                  </a:txBody>
                  <a:tcPr marL="50800" marR="50800" marT="50800" marB="50800" anchor="ctr" horzOverflow="overflow"/>
                </a:tc>
                <a:tc>
                  <a:txBody>
                    <a:bodyPr/>
                    <a:lstStyle/>
                    <a:p>
                      <a:pPr algn="l">
                        <a:defRPr sz="1800"/>
                      </a:pPr>
                      <a:r>
                        <a:rPr sz="4166">
                          <a:sym typeface="Helvetica"/>
                        </a:rPr>
                        <a:t>Only for side effects</a:t>
                      </a:r>
                    </a:p>
                  </a:txBody>
                  <a:tcPr marL="50800" marR="50800" marT="50800" marB="50800" anchor="ctr" horzOverflow="overflow"/>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eactive expressions vs. observers vs. functions"/>
          <p:cNvSpPr txBox="1">
            <a:spLocks noGrp="1"/>
          </p:cNvSpPr>
          <p:nvPr>
            <p:ph type="body" idx="21"/>
          </p:nvPr>
        </p:nvSpPr>
        <p:spPr>
          <a:prstGeom prst="rect">
            <a:avLst/>
          </a:prstGeom>
        </p:spPr>
        <p:txBody>
          <a:bodyPr/>
          <a:lstStyle>
            <a:lvl1pPr defTabSz="338454">
              <a:defRPr sz="6150"/>
            </a:lvl1pPr>
          </a:lstStyle>
          <a:p>
            <a:r>
              <a:t>reactive expressions vs. observers vs. functions</a:t>
            </a:r>
          </a:p>
        </p:txBody>
      </p:sp>
      <p:graphicFrame>
        <p:nvGraphicFramePr>
          <p:cNvPr id="217" name="Table"/>
          <p:cNvGraphicFramePr/>
          <p:nvPr/>
        </p:nvGraphicFramePr>
        <p:xfrm>
          <a:off x="4990430" y="3005433"/>
          <a:ext cx="14403138" cy="8851896"/>
        </p:xfrm>
        <a:graphic>
          <a:graphicData uri="http://schemas.openxmlformats.org/drawingml/2006/table">
            <a:tbl>
              <a:tblPr firstRow="1">
                <a:tableStyleId>{4C3C2611-4C71-4FC5-86AE-919BDF0F9419}</a:tableStyleId>
              </a:tblPr>
              <a:tblGrid>
                <a:gridCol w="4801046">
                  <a:extLst>
                    <a:ext uri="{9D8B030D-6E8A-4147-A177-3AD203B41FA5}">
                      <a16:colId xmlns:a16="http://schemas.microsoft.com/office/drawing/2014/main" val="20000"/>
                    </a:ext>
                  </a:extLst>
                </a:gridCol>
                <a:gridCol w="4801046">
                  <a:extLst>
                    <a:ext uri="{9D8B030D-6E8A-4147-A177-3AD203B41FA5}">
                      <a16:colId xmlns:a16="http://schemas.microsoft.com/office/drawing/2014/main" val="20001"/>
                    </a:ext>
                  </a:extLst>
                </a:gridCol>
                <a:gridCol w="4801046">
                  <a:extLst>
                    <a:ext uri="{9D8B030D-6E8A-4147-A177-3AD203B41FA5}">
                      <a16:colId xmlns:a16="http://schemas.microsoft.com/office/drawing/2014/main" val="20002"/>
                    </a:ext>
                  </a:extLst>
                </a:gridCol>
              </a:tblGrid>
              <a:tr h="1475316">
                <a:tc>
                  <a:txBody>
                    <a:bodyPr/>
                    <a:lstStyle/>
                    <a:p>
                      <a:pPr>
                        <a:defRPr sz="1800">
                          <a:solidFill>
                            <a:srgbClr val="000000"/>
                          </a:solidFill>
                        </a:defRPr>
                      </a:pPr>
                      <a:r>
                        <a:rPr sz="5000">
                          <a:solidFill>
                            <a:srgbClr val="FFFFFF"/>
                          </a:solidFill>
                          <a:latin typeface="Monaco"/>
                          <a:ea typeface="Monaco"/>
                          <a:cs typeface="Monaco"/>
                          <a:sym typeface="Monaco"/>
                        </a:rPr>
                        <a:t>reactive()</a:t>
                      </a:r>
                    </a:p>
                  </a:txBody>
                  <a:tcPr marL="50800" marR="50800" marT="50800" marB="50800" anchor="ctr" horzOverflow="overflow"/>
                </a:tc>
                <a:tc>
                  <a:txBody>
                    <a:bodyPr/>
                    <a:lstStyle/>
                    <a:p>
                      <a:pPr>
                        <a:defRPr sz="1800">
                          <a:solidFill>
                            <a:srgbClr val="000000"/>
                          </a:solidFill>
                        </a:defRPr>
                      </a:pPr>
                      <a:r>
                        <a:rPr sz="5000">
                          <a:solidFill>
                            <a:srgbClr val="FFFFFF"/>
                          </a:solidFill>
                          <a:latin typeface="Monaco"/>
                          <a:ea typeface="Monaco"/>
                          <a:cs typeface="Monaco"/>
                          <a:sym typeface="Monaco"/>
                        </a:rPr>
                        <a:t>observer()</a:t>
                      </a:r>
                    </a:p>
                  </a:txBody>
                  <a:tcPr marL="50800" marR="50800" marT="50800" marB="50800" anchor="ctr" horzOverflow="overflow"/>
                </a:tc>
                <a:tc>
                  <a:txBody>
                    <a:bodyPr/>
                    <a:lstStyle/>
                    <a:p>
                      <a:pPr>
                        <a:defRPr sz="1800">
                          <a:solidFill>
                            <a:srgbClr val="000000"/>
                          </a:solidFill>
                        </a:defRPr>
                      </a:pPr>
                      <a:r>
                        <a:rPr sz="5000">
                          <a:solidFill>
                            <a:srgbClr val="FFFFFF"/>
                          </a:solidFill>
                          <a:latin typeface="Monaco"/>
                          <a:ea typeface="Monaco"/>
                          <a:cs typeface="Monaco"/>
                          <a:sym typeface="Monaco"/>
                        </a:rPr>
                        <a:t>function()</a:t>
                      </a:r>
                    </a:p>
                  </a:txBody>
                  <a:tcPr marL="50800" marR="50800" marT="50800" marB="50800" anchor="ctr" horzOverflow="overflow"/>
                </a:tc>
                <a:extLst>
                  <a:ext uri="{0D108BD9-81ED-4DB2-BD59-A6C34878D82A}">
                    <a16:rowId xmlns:a16="http://schemas.microsoft.com/office/drawing/2014/main" val="10000"/>
                  </a:ext>
                </a:extLst>
              </a:tr>
              <a:tr h="1475316">
                <a:tc>
                  <a:txBody>
                    <a:bodyPr/>
                    <a:lstStyle/>
                    <a:p>
                      <a:pPr algn="l">
                        <a:defRPr sz="1800"/>
                      </a:pPr>
                      <a:r>
                        <a:rPr sz="4166">
                          <a:sym typeface="Helvetica"/>
                        </a:rPr>
                        <a:t>Callable</a:t>
                      </a:r>
                    </a:p>
                  </a:txBody>
                  <a:tcPr marL="50800" marR="50800" marT="50800" marB="50800" anchor="ctr" horzOverflow="overflow"/>
                </a:tc>
                <a:tc>
                  <a:txBody>
                    <a:bodyPr/>
                    <a:lstStyle/>
                    <a:p>
                      <a:pPr algn="l">
                        <a:defRPr sz="1800"/>
                      </a:pPr>
                      <a:r>
                        <a:rPr sz="4166">
                          <a:sym typeface="Helvetica"/>
                        </a:rPr>
                        <a:t>Not callable</a:t>
                      </a:r>
                    </a:p>
                  </a:txBody>
                  <a:tcPr marL="50800" marR="50800" marT="50800" marB="50800" anchor="ctr" horzOverflow="overflow"/>
                </a:tc>
                <a:tc>
                  <a:txBody>
                    <a:bodyPr/>
                    <a:lstStyle/>
                    <a:p>
                      <a:pPr algn="l">
                        <a:defRPr sz="1800"/>
                      </a:pPr>
                      <a:r>
                        <a:rPr sz="4166">
                          <a:sym typeface="Helvetica"/>
                        </a:rPr>
                        <a:t>Callable</a:t>
                      </a:r>
                    </a:p>
                  </a:txBody>
                  <a:tcPr marL="50800" marR="50800" marT="50800" marB="50800" anchor="ctr" horzOverflow="overflow"/>
                </a:tc>
                <a:extLst>
                  <a:ext uri="{0D108BD9-81ED-4DB2-BD59-A6C34878D82A}">
                    <a16:rowId xmlns:a16="http://schemas.microsoft.com/office/drawing/2014/main" val="10001"/>
                  </a:ext>
                </a:extLst>
              </a:tr>
              <a:tr h="1475316">
                <a:tc>
                  <a:txBody>
                    <a:bodyPr/>
                    <a:lstStyle/>
                    <a:p>
                      <a:pPr algn="l">
                        <a:defRPr sz="1800"/>
                      </a:pPr>
                      <a:r>
                        <a:rPr sz="4166">
                          <a:sym typeface="Helvetica"/>
                        </a:rPr>
                        <a:t>Returns a value</a:t>
                      </a:r>
                    </a:p>
                  </a:txBody>
                  <a:tcPr marL="50800" marR="50800" marT="50800" marB="50800" anchor="ctr" horzOverflow="overflow"/>
                </a:tc>
                <a:tc>
                  <a:txBody>
                    <a:bodyPr/>
                    <a:lstStyle/>
                    <a:p>
                      <a:pPr algn="l">
                        <a:defRPr sz="1800"/>
                      </a:pPr>
                      <a:r>
                        <a:rPr sz="4166">
                          <a:sym typeface="Helvetica"/>
                        </a:rPr>
                        <a:t>No return value</a:t>
                      </a:r>
                    </a:p>
                  </a:txBody>
                  <a:tcPr marL="50800" marR="50800" marT="50800" marB="50800" anchor="ctr" horzOverflow="overflow"/>
                </a:tc>
                <a:tc>
                  <a:txBody>
                    <a:bodyPr/>
                    <a:lstStyle/>
                    <a:p>
                      <a:pPr algn="l">
                        <a:defRPr sz="1800"/>
                      </a:pPr>
                      <a:r>
                        <a:rPr sz="4166">
                          <a:sym typeface="Helvetica"/>
                        </a:rPr>
                        <a:t>Returns a value</a:t>
                      </a:r>
                    </a:p>
                  </a:txBody>
                  <a:tcPr marL="50800" marR="50800" marT="50800" marB="50800" anchor="ctr" horzOverflow="overflow"/>
                </a:tc>
                <a:extLst>
                  <a:ext uri="{0D108BD9-81ED-4DB2-BD59-A6C34878D82A}">
                    <a16:rowId xmlns:a16="http://schemas.microsoft.com/office/drawing/2014/main" val="10002"/>
                  </a:ext>
                </a:extLst>
              </a:tr>
              <a:tr h="1475316">
                <a:tc>
                  <a:txBody>
                    <a:bodyPr/>
                    <a:lstStyle/>
                    <a:p>
                      <a:pPr algn="l">
                        <a:defRPr sz="1800"/>
                      </a:pPr>
                      <a:r>
                        <a:rPr sz="4166">
                          <a:sym typeface="Helvetica"/>
                        </a:rPr>
                        <a:t>Lazy</a:t>
                      </a:r>
                    </a:p>
                  </a:txBody>
                  <a:tcPr marL="50800" marR="50800" marT="50800" marB="50800" anchor="ctr" horzOverflow="overflow"/>
                </a:tc>
                <a:tc>
                  <a:txBody>
                    <a:bodyPr/>
                    <a:lstStyle/>
                    <a:p>
                      <a:pPr algn="l">
                        <a:defRPr sz="1800"/>
                      </a:pPr>
                      <a:r>
                        <a:rPr sz="4166">
                          <a:sym typeface="Helvetica"/>
                        </a:rPr>
                        <a:t>Eager</a:t>
                      </a:r>
                    </a:p>
                  </a:txBody>
                  <a:tcPr marL="50800" marR="50800" marT="50800" marB="50800" anchor="ctr" horzOverflow="overflow"/>
                </a:tc>
                <a:tc>
                  <a:txBody>
                    <a:bodyPr/>
                    <a:lstStyle/>
                    <a:p>
                      <a:pPr algn="l">
                        <a:defRPr sz="1800"/>
                      </a:pPr>
                      <a:r>
                        <a:rPr sz="4166">
                          <a:sym typeface="Helvetica"/>
                        </a:rPr>
                        <a:t>Lazy</a:t>
                      </a:r>
                    </a:p>
                  </a:txBody>
                  <a:tcPr marL="50800" marR="50800" marT="50800" marB="50800" anchor="ctr" horzOverflow="overflow"/>
                </a:tc>
                <a:extLst>
                  <a:ext uri="{0D108BD9-81ED-4DB2-BD59-A6C34878D82A}">
                    <a16:rowId xmlns:a16="http://schemas.microsoft.com/office/drawing/2014/main" val="10003"/>
                  </a:ext>
                </a:extLst>
              </a:tr>
              <a:tr h="1475316">
                <a:tc>
                  <a:txBody>
                    <a:bodyPr/>
                    <a:lstStyle/>
                    <a:p>
                      <a:pPr algn="l">
                        <a:defRPr sz="1800"/>
                      </a:pPr>
                      <a:r>
                        <a:rPr sz="4166">
                          <a:sym typeface="Helvetica"/>
                        </a:rPr>
                        <a:t>Cached</a:t>
                      </a:r>
                    </a:p>
                  </a:txBody>
                  <a:tcPr marL="50800" marR="50800" marT="50800" marB="50800" anchor="ctr" horzOverflow="overflow"/>
                </a:tc>
                <a:tc>
                  <a:txBody>
                    <a:bodyPr/>
                    <a:lstStyle/>
                    <a:p>
                      <a:pPr algn="l">
                        <a:defRPr sz="1800"/>
                      </a:pPr>
                      <a:r>
                        <a:rPr sz="4166">
                          <a:sym typeface="Helvetica"/>
                        </a:rPr>
                        <a:t>N/A</a:t>
                      </a:r>
                    </a:p>
                  </a:txBody>
                  <a:tcPr marL="50800" marR="50800" marT="50800" marB="50800" anchor="ctr" horzOverflow="overflow"/>
                </a:tc>
                <a:tc>
                  <a:txBody>
                    <a:bodyPr/>
                    <a:lstStyle/>
                    <a:p>
                      <a:pPr algn="l">
                        <a:defRPr sz="1800"/>
                      </a:pPr>
                      <a:r>
                        <a:rPr sz="4166">
                          <a:sym typeface="Helvetica"/>
                        </a:rPr>
                        <a:t>Not cached</a:t>
                      </a:r>
                    </a:p>
                  </a:txBody>
                  <a:tcPr marL="50800" marR="50800" marT="50800" marB="50800" anchor="ctr" horzOverflow="overflow"/>
                </a:tc>
                <a:extLst>
                  <a:ext uri="{0D108BD9-81ED-4DB2-BD59-A6C34878D82A}">
                    <a16:rowId xmlns:a16="http://schemas.microsoft.com/office/drawing/2014/main" val="10004"/>
                  </a:ext>
                </a:extLst>
              </a:tr>
              <a:tr h="1475316">
                <a:tc>
                  <a:txBody>
                    <a:bodyPr/>
                    <a:lstStyle/>
                    <a:p>
                      <a:pPr algn="l">
                        <a:defRPr sz="1800"/>
                      </a:pPr>
                      <a:r>
                        <a:rPr sz="4166">
                          <a:sym typeface="Helvetica"/>
                        </a:rPr>
                        <a:t>No side effects</a:t>
                      </a:r>
                    </a:p>
                  </a:txBody>
                  <a:tcPr marL="50800" marR="50800" marT="50800" marB="50800" anchor="ctr" horzOverflow="overflow"/>
                </a:tc>
                <a:tc>
                  <a:txBody>
                    <a:bodyPr/>
                    <a:lstStyle/>
                    <a:p>
                      <a:pPr algn="l">
                        <a:defRPr sz="1800"/>
                      </a:pPr>
                      <a:r>
                        <a:rPr sz="4166">
                          <a:sym typeface="Helvetica"/>
                        </a:rPr>
                        <a:t>Only for side effects</a:t>
                      </a:r>
                    </a:p>
                  </a:txBody>
                  <a:tcPr marL="50800" marR="50800" marT="50800" marB="50800" anchor="ctr" horzOverflow="overflow"/>
                </a:tc>
                <a:tc>
                  <a:txBody>
                    <a:bodyPr/>
                    <a:lstStyle/>
                    <a:p>
                      <a:pPr algn="l">
                        <a:defRPr sz="1800"/>
                      </a:pPr>
                      <a:r>
                        <a:rPr sz="4166">
                          <a:sym typeface="Helvetica"/>
                        </a:rPr>
                        <a:t>Side effects optional</a:t>
                      </a:r>
                    </a:p>
                  </a:txBody>
                  <a:tcPr marL="50800" marR="50800" marT="50800" marB="50800" anchor="ctr" horzOverflow="overflow"/>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Every reactive expression or reactive value read by a reactive() or observe() block automatically becomes a reactive dependency of that reactive expression/observer.…"/>
          <p:cNvSpPr txBox="1">
            <a:spLocks noGrp="1"/>
          </p:cNvSpPr>
          <p:nvPr>
            <p:ph type="body" sz="half" idx="1"/>
          </p:nvPr>
        </p:nvSpPr>
        <p:spPr>
          <a:xfrm>
            <a:off x="666749" y="2310475"/>
            <a:ext cx="22740261" cy="3156154"/>
          </a:xfrm>
          <a:prstGeom prst="rect">
            <a:avLst/>
          </a:prstGeom>
        </p:spPr>
        <p:txBody>
          <a:bodyPr/>
          <a:lstStyle/>
          <a:p>
            <a:pPr marL="451397" indent="-451397" defTabSz="610870">
              <a:spcBef>
                <a:spcPts val="2200"/>
              </a:spcBef>
              <a:defRPr sz="4440"/>
            </a:pPr>
            <a:r>
              <a:t>Every reactive expression or reactive value read by a </a:t>
            </a:r>
            <a:r>
              <a:rPr>
                <a:latin typeface="Monaco"/>
                <a:ea typeface="Monaco"/>
                <a:cs typeface="Monaco"/>
                <a:sym typeface="Monaco"/>
              </a:rPr>
              <a:t>reactive()</a:t>
            </a:r>
            <a:r>
              <a:t> or </a:t>
            </a:r>
            <a:r>
              <a:rPr>
                <a:latin typeface="Monaco"/>
                <a:ea typeface="Monaco"/>
                <a:cs typeface="Monaco"/>
                <a:sym typeface="Monaco"/>
              </a:rPr>
              <a:t>observe()</a:t>
            </a:r>
            <a:r>
              <a:t> block automatically becomes a reactive dependency of that reactive expression/observer.</a:t>
            </a:r>
          </a:p>
          <a:p>
            <a:pPr marL="451397" indent="-451397" defTabSz="610870">
              <a:spcBef>
                <a:spcPts val="2200"/>
              </a:spcBef>
              <a:defRPr sz="4440"/>
            </a:pPr>
            <a:r>
              <a:rPr>
                <a:latin typeface="Monaco"/>
                <a:ea typeface="Monaco"/>
                <a:cs typeface="Monaco"/>
                <a:sym typeface="Monaco"/>
              </a:rPr>
              <a:t>observeEvent</a:t>
            </a:r>
            <a:r>
              <a:t> and </a:t>
            </a:r>
            <a:r>
              <a:rPr>
                <a:latin typeface="Monaco"/>
                <a:ea typeface="Monaco"/>
                <a:cs typeface="Monaco"/>
                <a:sym typeface="Monaco"/>
              </a:rPr>
              <a:t>eventReactive</a:t>
            </a:r>
            <a:r>
              <a:t> give us finer control.</a:t>
            </a:r>
          </a:p>
        </p:txBody>
      </p:sp>
      <p:sp>
        <p:nvSpPr>
          <p:cNvPr id="220" name="observeevent vs. eventreactive"/>
          <p:cNvSpPr txBox="1">
            <a:spLocks noGrp="1"/>
          </p:cNvSpPr>
          <p:nvPr>
            <p:ph type="body" idx="21"/>
          </p:nvPr>
        </p:nvSpPr>
        <p:spPr>
          <a:prstGeom prst="rect">
            <a:avLst/>
          </a:prstGeom>
        </p:spPr>
        <p:txBody>
          <a:bodyPr/>
          <a:lstStyle>
            <a:lvl1pPr defTabSz="528319">
              <a:defRPr sz="9600"/>
            </a:lvl1pPr>
          </a:lstStyle>
          <a:p>
            <a:r>
              <a:t>observeevent vs. eventreactive</a:t>
            </a:r>
          </a:p>
        </p:txBody>
      </p:sp>
      <p:sp>
        <p:nvSpPr>
          <p:cNvPr id="221" name="Rectangle"/>
          <p:cNvSpPr/>
          <p:nvPr/>
        </p:nvSpPr>
        <p:spPr>
          <a:xfrm>
            <a:off x="1011570" y="6358304"/>
            <a:ext cx="22317101" cy="2106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22" name="observeEvent(input$save_button, {…"/>
          <p:cNvSpPr txBox="1"/>
          <p:nvPr/>
        </p:nvSpPr>
        <p:spPr>
          <a:xfrm>
            <a:off x="1268797" y="6621494"/>
            <a:ext cx="21802646"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observeEvent</a:t>
            </a:r>
            <a:r>
              <a:rPr dirty="0">
                <a:latin typeface="Lucida Console" panose="020B0609040504020204" pitchFamily="49" charset="0"/>
              </a:rPr>
              <a:t>(</a:t>
            </a:r>
            <a:r>
              <a:rPr dirty="0" err="1">
                <a:latin typeface="Lucida Console" panose="020B0609040504020204" pitchFamily="49" charset="0"/>
              </a:rPr>
              <a:t>input$save_button</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write.csv(</a:t>
            </a:r>
            <a:r>
              <a:rPr dirty="0" err="1">
                <a:latin typeface="Lucida Console" panose="020B0609040504020204" pitchFamily="49" charset="0"/>
              </a:rPr>
              <a:t>movies_subset</a:t>
            </a:r>
            <a:r>
              <a:rPr dirty="0">
                <a:latin typeface="Lucida Console" panose="020B0609040504020204" pitchFamily="49" charset="0"/>
              </a:rPr>
              <a:t>(), "movies.csv")</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
        <p:nvSpPr>
          <p:cNvPr id="223" name="&quot;When the save_button button is clicked, write the value of movie_subset to disk.&quot; (Don't write to disk automatically when movie_subset changes.)"/>
          <p:cNvSpPr txBox="1"/>
          <p:nvPr/>
        </p:nvSpPr>
        <p:spPr>
          <a:xfrm>
            <a:off x="998870" y="8632104"/>
            <a:ext cx="22386261" cy="25123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a:latin typeface="+mj-lt"/>
                <a:ea typeface="+mj-ea"/>
                <a:cs typeface="+mj-cs"/>
                <a:sym typeface="Helvetica"/>
              </a:defRPr>
            </a:pPr>
            <a:r>
              <a:rPr b="1"/>
              <a:t>"When the save_button button is clicked, write the value of </a:t>
            </a:r>
            <a:r>
              <a:rPr>
                <a:latin typeface="Monaco"/>
                <a:ea typeface="Monaco"/>
                <a:cs typeface="Monaco"/>
                <a:sym typeface="Monaco"/>
              </a:rPr>
              <a:t>movie_subset</a:t>
            </a:r>
            <a:r>
              <a:rPr b="1"/>
              <a:t> to disk." </a:t>
            </a:r>
            <a:r>
              <a:t>(Don't write to disk automatically when </a:t>
            </a:r>
            <a:r>
              <a:rPr>
                <a:latin typeface="Monaco"/>
                <a:ea typeface="Monaco"/>
                <a:cs typeface="Monaco"/>
                <a:sym typeface="Monaco"/>
              </a:rPr>
              <a:t>movie_subset</a:t>
            </a:r>
            <a:r>
              <a:t> changes.)</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observeEvent is for event handling…"/>
          <p:cNvSpPr txBox="1">
            <a:spLocks noGrp="1"/>
          </p:cNvSpPr>
          <p:nvPr>
            <p:ph type="body" sz="half" idx="1"/>
          </p:nvPr>
        </p:nvSpPr>
        <p:spPr>
          <a:xfrm>
            <a:off x="666749" y="2310475"/>
            <a:ext cx="22740261" cy="3156154"/>
          </a:xfrm>
          <a:prstGeom prst="rect">
            <a:avLst/>
          </a:prstGeom>
        </p:spPr>
        <p:txBody>
          <a:bodyPr/>
          <a:lstStyle/>
          <a:p>
            <a:r>
              <a:rPr>
                <a:latin typeface="Monaco"/>
                <a:ea typeface="Monaco"/>
                <a:cs typeface="Monaco"/>
                <a:sym typeface="Monaco"/>
              </a:rPr>
              <a:t>observeEvent</a:t>
            </a:r>
            <a:r>
              <a:t> is for event handling</a:t>
            </a:r>
          </a:p>
          <a:p>
            <a:r>
              <a:rPr>
                <a:latin typeface="Monaco"/>
                <a:ea typeface="Monaco"/>
                <a:cs typeface="Monaco"/>
                <a:sym typeface="Monaco"/>
              </a:rPr>
              <a:t>eventReactive</a:t>
            </a:r>
            <a:r>
              <a:t> is for delayed computation</a:t>
            </a:r>
          </a:p>
        </p:txBody>
      </p:sp>
      <p:sp>
        <p:nvSpPr>
          <p:cNvPr id="226" name="observeevent and eventreactive"/>
          <p:cNvSpPr txBox="1">
            <a:spLocks noGrp="1"/>
          </p:cNvSpPr>
          <p:nvPr>
            <p:ph type="body" idx="21"/>
          </p:nvPr>
        </p:nvSpPr>
        <p:spPr>
          <a:prstGeom prst="rect">
            <a:avLst/>
          </a:prstGeom>
        </p:spPr>
        <p:txBody>
          <a:bodyPr>
            <a:normAutofit fontScale="92500"/>
          </a:bodyPr>
          <a:lstStyle>
            <a:lvl1pPr defTabSz="520065">
              <a:defRPr sz="9450"/>
            </a:lvl1pPr>
          </a:lstStyle>
          <a:p>
            <a:r>
              <a:t>observeevent and eventreactive</a:t>
            </a:r>
          </a:p>
        </p:txBody>
      </p:sp>
      <p:sp>
        <p:nvSpPr>
          <p:cNvPr id="227" name="Rectangle"/>
          <p:cNvSpPr/>
          <p:nvPr/>
        </p:nvSpPr>
        <p:spPr>
          <a:xfrm>
            <a:off x="1011570" y="5105937"/>
            <a:ext cx="22317101" cy="42380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28" name="observeEvent(when_this_changes, {…"/>
          <p:cNvSpPr txBox="1"/>
          <p:nvPr/>
        </p:nvSpPr>
        <p:spPr>
          <a:xfrm>
            <a:off x="1268797" y="5450093"/>
            <a:ext cx="21802646" cy="35496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observeEvent</a:t>
            </a:r>
            <a:r>
              <a:rPr dirty="0">
                <a:latin typeface="Lucida Console" panose="020B0609040504020204" pitchFamily="49" charset="0"/>
              </a:rPr>
              <a:t>(</a:t>
            </a:r>
            <a:r>
              <a:rPr dirty="0" err="1">
                <a:latin typeface="Lucida Console" panose="020B0609040504020204" pitchFamily="49" charset="0"/>
              </a:rPr>
              <a:t>when_this_changes</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do_this</a:t>
            </a: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r &lt;- </a:t>
            </a:r>
            <a:r>
              <a:rPr dirty="0" err="1">
                <a:latin typeface="Lucida Console" panose="020B0609040504020204" pitchFamily="49" charset="0"/>
              </a:rPr>
              <a:t>eventReactive</a:t>
            </a:r>
            <a:r>
              <a:rPr dirty="0">
                <a:latin typeface="Lucida Console" panose="020B0609040504020204" pitchFamily="49" charset="0"/>
              </a:rPr>
              <a:t>(</a:t>
            </a:r>
            <a:r>
              <a:rPr dirty="0" err="1">
                <a:latin typeface="Lucida Console" panose="020B0609040504020204" pitchFamily="49" charset="0"/>
              </a:rPr>
              <a:t>when_this_changes</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recalculate_this</a:t>
            </a: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
        <p:nvSpPr>
          <p:cNvPr id="229" name="Use these functions when you want to explicitly name your reactive dependencies, as opposed to letting reactive/observe implicitly depend on anything they read."/>
          <p:cNvSpPr txBox="1"/>
          <p:nvPr/>
        </p:nvSpPr>
        <p:spPr>
          <a:xfrm>
            <a:off x="998870" y="9656719"/>
            <a:ext cx="22386261" cy="247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a:latin typeface="+mj-lt"/>
                <a:ea typeface="+mj-ea"/>
                <a:cs typeface="+mj-cs"/>
                <a:sym typeface="Helvetica"/>
              </a:defRPr>
            </a:pPr>
            <a:r>
              <a:t>Use these functions when you want to </a:t>
            </a:r>
            <a:r>
              <a:rPr b="1"/>
              <a:t>explicitly name your reactive dependencies</a:t>
            </a:r>
            <a:r>
              <a:t>, as opposed to letting </a:t>
            </a:r>
            <a:r>
              <a:rPr>
                <a:latin typeface="Monaco"/>
                <a:ea typeface="Monaco"/>
                <a:cs typeface="Monaco"/>
                <a:sym typeface="Monaco"/>
              </a:rPr>
              <a:t>reactive</a:t>
            </a:r>
            <a:r>
              <a:t>/</a:t>
            </a:r>
            <a:r>
              <a:rPr>
                <a:latin typeface="Monaco"/>
                <a:ea typeface="Monaco"/>
                <a:cs typeface="Monaco"/>
                <a:sym typeface="Monaco"/>
              </a:rPr>
              <a:t>observe</a:t>
            </a:r>
            <a:r>
              <a:t> implicitly depend on anything they read.</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3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3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34"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235"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36"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37" name="Open apps/adv-reactivity/cranlogs.R and run it. This app has several problems:…"/>
          <p:cNvSpPr txBox="1">
            <a:spLocks noGrp="1"/>
          </p:cNvSpPr>
          <p:nvPr>
            <p:ph type="body" idx="21"/>
          </p:nvPr>
        </p:nvSpPr>
        <p:spPr>
          <a:xfrm>
            <a:off x="3390303" y="2286832"/>
            <a:ext cx="17445237" cy="7269949"/>
          </a:xfrm>
          <a:prstGeom prst="rect">
            <a:avLst/>
          </a:prstGeom>
        </p:spPr>
        <p:txBody>
          <a:bodyPr/>
          <a:lstStyle/>
          <a:p>
            <a:pPr marL="536797" indent="-536797" defTabSz="726440">
              <a:spcBef>
                <a:spcPts val="2600"/>
              </a:spcBef>
              <a:defRPr sz="4400"/>
            </a:pPr>
            <a:r>
              <a:rPr dirty="0"/>
              <a:t>Open </a:t>
            </a:r>
            <a:r>
              <a:rPr dirty="0" err="1">
                <a:latin typeface="Monaco"/>
                <a:ea typeface="Monaco"/>
                <a:cs typeface="Monaco"/>
                <a:sym typeface="Monaco"/>
              </a:rPr>
              <a:t>cranlogs.R</a:t>
            </a:r>
            <a:r>
              <a:rPr dirty="0"/>
              <a:t> and run it. This app has several problems:</a:t>
            </a:r>
          </a:p>
          <a:p>
            <a:pPr marL="1185005" lvl="1" indent="-536797" defTabSz="726440">
              <a:spcBef>
                <a:spcPts val="2600"/>
              </a:spcBef>
              <a:defRPr sz="4400"/>
            </a:pPr>
            <a:r>
              <a:rPr dirty="0"/>
              <a:t>We get an error right off the bat — the plot is running before the user has specified any packages.</a:t>
            </a:r>
          </a:p>
          <a:p>
            <a:pPr marL="1185005" lvl="1" indent="-536797" defTabSz="726440">
              <a:spcBef>
                <a:spcPts val="2600"/>
              </a:spcBef>
              <a:defRPr sz="4400"/>
            </a:pPr>
            <a:r>
              <a:rPr dirty="0"/>
              <a:t>Unless you're a very fast typist, typing package names will cause the </a:t>
            </a:r>
            <a:r>
              <a:rPr dirty="0" err="1"/>
              <a:t>cranlogs</a:t>
            </a:r>
            <a:r>
              <a:rPr dirty="0"/>
              <a:t> server to be queried with many incomplete queries.</a:t>
            </a:r>
          </a:p>
          <a:p>
            <a:pPr marL="1185005" lvl="1" indent="-536797" defTabSz="726440">
              <a:spcBef>
                <a:spcPts val="2600"/>
              </a:spcBef>
              <a:defRPr sz="4400"/>
            </a:pPr>
            <a:r>
              <a:rPr dirty="0"/>
              <a:t>Add an "Update" </a:t>
            </a:r>
            <a:r>
              <a:rPr dirty="0" err="1"/>
              <a:t>actionButton</a:t>
            </a:r>
            <a:r>
              <a:rPr dirty="0"/>
              <a:t> to the UI, and make sure nothing happens until it's clicked.</a:t>
            </a:r>
          </a:p>
        </p:txBody>
      </p:sp>
      <p:pic>
        <p:nvPicPr>
          <p:cNvPr id="238"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8"/>
                </p:tgtEl>
              </p:cMediaNode>
            </p:video>
            <p:seq concurrent="1" prevAc="none" nextAc="seek">
              <p:cTn id="8" restart="whenNotActive" fill="hold" evtFilter="cancelBubble" nodeType="interactiveSeq">
                <p:stCondLst>
                  <p:cond evt="onClick" delay="0">
                    <p:tgtEl>
                      <p:spTgt spid="23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8"/>
                                        </p:tgtEl>
                                      </p:cBhvr>
                                    </p:cmd>
                                  </p:childTnLst>
                                </p:cTn>
                              </p:par>
                            </p:childTnLst>
                          </p:cTn>
                        </p:par>
                      </p:childTnLst>
                    </p:cTn>
                  </p:par>
                </p:childTnLst>
              </p:cTn>
              <p:nextCondLst>
                <p:cond evt="onClick" delay="0">
                  <p:tgtEl>
                    <p:spTgt spid="23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4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4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4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44"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45"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46" name="See cranlogs-solution.R"/>
          <p:cNvSpPr txBox="1"/>
          <p:nvPr/>
        </p:nvSpPr>
        <p:spPr>
          <a:xfrm>
            <a:off x="3469381" y="3517900"/>
            <a:ext cx="17445237" cy="1605868"/>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spcBef>
                <a:spcPts val="3000"/>
              </a:spcBef>
              <a:buClr>
                <a:srgbClr val="447FB5"/>
              </a:buClr>
              <a:defRPr>
                <a:solidFill>
                  <a:schemeClr val="accent6">
                    <a:hueOff val="-133704"/>
                    <a:satOff val="8281"/>
                    <a:lumOff val="-27269"/>
                  </a:schemeClr>
                </a:solidFill>
                <a:latin typeface="+mj-lt"/>
                <a:ea typeface="+mj-ea"/>
                <a:cs typeface="+mj-cs"/>
                <a:sym typeface="Helvetica"/>
              </a:defRPr>
            </a:pPr>
            <a:r>
              <a:rPr dirty="0"/>
              <a:t>See </a:t>
            </a:r>
            <a:r>
              <a:rPr dirty="0" err="1">
                <a:latin typeface="Monaco"/>
                <a:ea typeface="Monaco"/>
                <a:cs typeface="Monaco"/>
                <a:sym typeface="Monaco"/>
              </a:rPr>
              <a:t>cranlogs-solution.R</a:t>
            </a:r>
            <a:endParaRPr dirty="0">
              <a:latin typeface="Monaco"/>
              <a:ea typeface="Monaco"/>
              <a:cs typeface="Monaco"/>
              <a:sym typeface="Monaco"/>
            </a:endParaRPr>
          </a:p>
        </p:txBody>
      </p:sp>
      <p:sp>
        <p:nvSpPr>
          <p:cNvPr id="247" name="Rectangle"/>
          <p:cNvSpPr/>
          <p:nvPr/>
        </p:nvSpPr>
        <p:spPr>
          <a:xfrm>
            <a:off x="455266" y="6738937"/>
            <a:ext cx="11392138" cy="2498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sz="3500">
                <a:solidFill>
                  <a:srgbClr val="FFFFFF"/>
                </a:solidFill>
              </a:defRPr>
            </a:pPr>
            <a:endParaRPr/>
          </a:p>
        </p:txBody>
      </p:sp>
      <p:sp>
        <p:nvSpPr>
          <p:cNvPr id="248" name="packages &lt;- reactive({…"/>
          <p:cNvSpPr txBox="1"/>
          <p:nvPr/>
        </p:nvSpPr>
        <p:spPr>
          <a:xfrm>
            <a:off x="577530" y="7090991"/>
            <a:ext cx="11147611" cy="17184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500">
                <a:solidFill>
                  <a:srgbClr val="000000"/>
                </a:solidFill>
                <a:latin typeface="Monaco"/>
                <a:ea typeface="Monaco"/>
                <a:cs typeface="Monaco"/>
                <a:sym typeface="Monaco"/>
              </a:defRPr>
            </a:pPr>
            <a:r>
              <a:rPr dirty="0">
                <a:latin typeface="Lucida Console" panose="020B0609040504020204" pitchFamily="49" charset="0"/>
              </a:rPr>
              <a:t>packages &lt;- reactive({</a:t>
            </a:r>
          </a:p>
          <a:p>
            <a:pPr algn="l">
              <a:defRPr sz="3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strsplit</a:t>
            </a:r>
            <a:r>
              <a:rPr dirty="0">
                <a:latin typeface="Lucida Console" panose="020B0609040504020204" pitchFamily="49" charset="0"/>
              </a:rPr>
              <a:t>(</a:t>
            </a:r>
            <a:r>
              <a:rPr dirty="0" err="1">
                <a:latin typeface="Lucida Console" panose="020B0609040504020204" pitchFamily="49" charset="0"/>
              </a:rPr>
              <a:t>input$packages</a:t>
            </a:r>
            <a:r>
              <a:rPr dirty="0">
                <a:latin typeface="Lucida Console" panose="020B0609040504020204" pitchFamily="49" charset="0"/>
              </a:rPr>
              <a:t>, " *, *")[[1]]</a:t>
            </a:r>
          </a:p>
          <a:p>
            <a:pPr algn="l">
              <a:defRPr sz="3500">
                <a:solidFill>
                  <a:srgbClr val="000000"/>
                </a:solidFill>
                <a:latin typeface="Monaco"/>
                <a:ea typeface="Monaco"/>
                <a:cs typeface="Monaco"/>
                <a:sym typeface="Monaco"/>
              </a:defRPr>
            </a:pPr>
            <a:r>
              <a:rPr dirty="0">
                <a:latin typeface="Lucida Console" panose="020B0609040504020204" pitchFamily="49" charset="0"/>
              </a:rPr>
              <a:t>})</a:t>
            </a:r>
          </a:p>
        </p:txBody>
      </p:sp>
      <p:sp>
        <p:nvSpPr>
          <p:cNvPr id="249" name="Rectangle"/>
          <p:cNvSpPr/>
          <p:nvPr/>
        </p:nvSpPr>
        <p:spPr>
          <a:xfrm>
            <a:off x="12536595" y="6700837"/>
            <a:ext cx="11392138" cy="2498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sz="3500">
                <a:solidFill>
                  <a:srgbClr val="FFFFFF"/>
                </a:solidFill>
              </a:defRPr>
            </a:pPr>
            <a:endParaRPr/>
          </a:p>
        </p:txBody>
      </p:sp>
      <p:sp>
        <p:nvSpPr>
          <p:cNvPr id="250" name="packages &lt;- eventReactive(input$update, {…"/>
          <p:cNvSpPr txBox="1"/>
          <p:nvPr/>
        </p:nvSpPr>
        <p:spPr>
          <a:xfrm>
            <a:off x="12658859" y="7052891"/>
            <a:ext cx="11147612" cy="17184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500">
                <a:solidFill>
                  <a:srgbClr val="000000"/>
                </a:solidFill>
                <a:latin typeface="Monaco"/>
                <a:ea typeface="Monaco"/>
                <a:cs typeface="Monaco"/>
                <a:sym typeface="Monaco"/>
              </a:defRPr>
            </a:pPr>
            <a:r>
              <a:rPr dirty="0">
                <a:latin typeface="Lucida Console" panose="020B0609040504020204" pitchFamily="49" charset="0"/>
              </a:rPr>
              <a:t>packages &lt;- </a:t>
            </a:r>
            <a:r>
              <a:rPr dirty="0" err="1">
                <a:solidFill>
                  <a:srgbClr val="FF40FF"/>
                </a:solidFill>
                <a:latin typeface="Lucida Console" panose="020B0609040504020204" pitchFamily="49" charset="0"/>
              </a:rPr>
              <a:t>eventReactive</a:t>
            </a:r>
            <a:r>
              <a:rPr dirty="0">
                <a:solidFill>
                  <a:srgbClr val="FF40FF"/>
                </a:solidFill>
                <a:latin typeface="Lucida Console" panose="020B0609040504020204" pitchFamily="49" charset="0"/>
              </a:rPr>
              <a:t>(</a:t>
            </a:r>
            <a:r>
              <a:rPr dirty="0" err="1">
                <a:solidFill>
                  <a:srgbClr val="0096FF"/>
                </a:solidFill>
                <a:latin typeface="Lucida Console" panose="020B0609040504020204" pitchFamily="49" charset="0"/>
              </a:rPr>
              <a:t>input$update</a:t>
            </a:r>
            <a:r>
              <a:rPr dirty="0">
                <a:latin typeface="Lucida Console" panose="020B0609040504020204" pitchFamily="49" charset="0"/>
              </a:rPr>
              <a:t>, {</a:t>
            </a:r>
          </a:p>
          <a:p>
            <a:pPr algn="l">
              <a:defRPr sz="3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strsplit</a:t>
            </a:r>
            <a:r>
              <a:rPr dirty="0">
                <a:latin typeface="Lucida Console" panose="020B0609040504020204" pitchFamily="49" charset="0"/>
              </a:rPr>
              <a:t>(</a:t>
            </a:r>
            <a:r>
              <a:rPr dirty="0" err="1">
                <a:latin typeface="Lucida Console" panose="020B0609040504020204" pitchFamily="49" charset="0"/>
              </a:rPr>
              <a:t>input$packages</a:t>
            </a:r>
            <a:r>
              <a:rPr dirty="0">
                <a:latin typeface="Lucida Console" panose="020B0609040504020204" pitchFamily="49" charset="0"/>
              </a:rPr>
              <a:t>, " *, *")[[1]]</a:t>
            </a:r>
          </a:p>
          <a:p>
            <a:pPr algn="l">
              <a:defRPr sz="3500">
                <a:solidFill>
                  <a:srgbClr val="000000"/>
                </a:solidFill>
                <a:latin typeface="Monaco"/>
                <a:ea typeface="Monaco"/>
                <a:cs typeface="Monaco"/>
                <a:sym typeface="Monaco"/>
              </a:defRPr>
            </a:pPr>
            <a:r>
              <a:rPr dirty="0">
                <a:latin typeface="Lucida Console" panose="020B0609040504020204" pitchFamily="49" charset="0"/>
              </a:rPr>
              <a:t>}</a:t>
            </a:r>
            <a:r>
              <a:rPr dirty="0">
                <a:solidFill>
                  <a:srgbClr val="FF40FF"/>
                </a:solidFill>
                <a:latin typeface="Lucida Console" panose="020B0609040504020204" pitchFamily="49" charset="0"/>
              </a:rPr>
              <a:t>)</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Read/write versions of input.…"/>
          <p:cNvSpPr txBox="1">
            <a:spLocks noGrp="1"/>
          </p:cNvSpPr>
          <p:nvPr>
            <p:ph type="body" sz="quarter" idx="1"/>
          </p:nvPr>
        </p:nvSpPr>
        <p:spPr>
          <a:xfrm>
            <a:off x="666749" y="2310475"/>
            <a:ext cx="22740261" cy="2460323"/>
          </a:xfrm>
          <a:prstGeom prst="rect">
            <a:avLst/>
          </a:prstGeom>
        </p:spPr>
        <p:txBody>
          <a:bodyPr/>
          <a:lstStyle/>
          <a:p>
            <a:pPr marL="487997" indent="-487997" defTabSz="660400">
              <a:spcBef>
                <a:spcPts val="2400"/>
              </a:spcBef>
              <a:defRPr sz="4800"/>
            </a:pPr>
            <a:r>
              <a:t>Read/write versions of input.</a:t>
            </a:r>
          </a:p>
          <a:p>
            <a:pPr marL="487997" indent="-487997" defTabSz="660400">
              <a:spcBef>
                <a:spcPts val="2400"/>
              </a:spcBef>
              <a:defRPr sz="4800"/>
            </a:pPr>
            <a:r>
              <a:t>Try not to use this to store </a:t>
            </a:r>
            <a:r>
              <a:rPr i="1"/>
              <a:t>calculated</a:t>
            </a:r>
            <a:r>
              <a:t> values. But in some cases, it's unavoidable.</a:t>
            </a:r>
          </a:p>
        </p:txBody>
      </p:sp>
      <p:sp>
        <p:nvSpPr>
          <p:cNvPr id="253" name="review: reactive values"/>
          <p:cNvSpPr txBox="1">
            <a:spLocks noGrp="1"/>
          </p:cNvSpPr>
          <p:nvPr>
            <p:ph type="body" idx="21"/>
          </p:nvPr>
        </p:nvSpPr>
        <p:spPr>
          <a:prstGeom prst="rect">
            <a:avLst/>
          </a:prstGeom>
        </p:spPr>
        <p:txBody>
          <a:bodyPr/>
          <a:lstStyle/>
          <a:p>
            <a:r>
              <a:t>review: reactive values</a:t>
            </a:r>
          </a:p>
        </p:txBody>
      </p:sp>
      <p:sp>
        <p:nvSpPr>
          <p:cNvPr id="254" name="Rectangle"/>
          <p:cNvSpPr/>
          <p:nvPr/>
        </p:nvSpPr>
        <p:spPr>
          <a:xfrm>
            <a:off x="1033450" y="5293160"/>
            <a:ext cx="22317100" cy="48424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55" name="# Create…"/>
          <p:cNvSpPr txBox="1"/>
          <p:nvPr/>
        </p:nvSpPr>
        <p:spPr>
          <a:xfrm>
            <a:off x="1290677" y="5496132"/>
            <a:ext cx="21802646" cy="4436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 Create</a:t>
            </a:r>
          </a:p>
          <a:p>
            <a:pPr algn="l">
              <a:defRPr sz="3200">
                <a:solidFill>
                  <a:srgbClr val="000000"/>
                </a:solidFill>
                <a:latin typeface="Monaco"/>
                <a:ea typeface="Monaco"/>
                <a:cs typeface="Monaco"/>
                <a:sym typeface="Monaco"/>
              </a:defRPr>
            </a:pPr>
            <a:r>
              <a:t>rv &lt;- reactiveValues(x = 10)</a:t>
            </a:r>
          </a:p>
          <a:p>
            <a:pPr algn="l">
              <a:defRPr sz="3200">
                <a:solidFill>
                  <a:srgbClr val="000000"/>
                </a:solidFill>
                <a:latin typeface="Monaco"/>
                <a:ea typeface="Monaco"/>
                <a:cs typeface="Monaco"/>
                <a:sym typeface="Monaco"/>
              </a:defRPr>
            </a:pPr>
            <a:endParaRPr/>
          </a:p>
          <a:p>
            <a:pPr algn="l">
              <a:defRPr sz="3200">
                <a:solidFill>
                  <a:srgbClr val="000000"/>
                </a:solidFill>
                <a:latin typeface="Monaco"/>
                <a:ea typeface="Monaco"/>
                <a:cs typeface="Monaco"/>
                <a:sym typeface="Monaco"/>
              </a:defRPr>
            </a:pPr>
            <a:r>
              <a:t># Read</a:t>
            </a:r>
          </a:p>
          <a:p>
            <a:pPr algn="l">
              <a:defRPr sz="3200">
                <a:solidFill>
                  <a:srgbClr val="000000"/>
                </a:solidFill>
                <a:latin typeface="Monaco"/>
                <a:ea typeface="Monaco"/>
                <a:cs typeface="Monaco"/>
                <a:sym typeface="Monaco"/>
              </a:defRPr>
            </a:pPr>
            <a:r>
              <a:t>rv$x</a:t>
            </a:r>
          </a:p>
          <a:p>
            <a:pPr algn="l">
              <a:defRPr sz="3200">
                <a:solidFill>
                  <a:srgbClr val="000000"/>
                </a:solidFill>
                <a:latin typeface="Monaco"/>
                <a:ea typeface="Monaco"/>
                <a:cs typeface="Monaco"/>
                <a:sym typeface="Monaco"/>
              </a:defRPr>
            </a:pPr>
            <a:endParaRPr/>
          </a:p>
          <a:p>
            <a:pPr algn="l">
              <a:defRPr sz="3200">
                <a:solidFill>
                  <a:srgbClr val="000000"/>
                </a:solidFill>
                <a:latin typeface="Monaco"/>
                <a:ea typeface="Monaco"/>
                <a:cs typeface="Monaco"/>
                <a:sym typeface="Monaco"/>
              </a:defRPr>
            </a:pPr>
            <a:r>
              <a:t># Write</a:t>
            </a:r>
          </a:p>
          <a:p>
            <a:pPr algn="l">
              <a:defRPr sz="3200">
                <a:solidFill>
                  <a:srgbClr val="000000"/>
                </a:solidFill>
                <a:latin typeface="Monaco"/>
                <a:ea typeface="Monaco"/>
                <a:cs typeface="Monaco"/>
                <a:sym typeface="Monaco"/>
              </a:defRPr>
            </a:pPr>
            <a:r>
              <a:t>rv$x &lt;- 20</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5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5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60"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261"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62"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63" name="Open the file apps/adv-reactivity/counter.R. It has three action buttons:…"/>
          <p:cNvSpPr txBox="1">
            <a:spLocks noGrp="1"/>
          </p:cNvSpPr>
          <p:nvPr>
            <p:ph type="body" idx="21"/>
          </p:nvPr>
        </p:nvSpPr>
        <p:spPr>
          <a:xfrm>
            <a:off x="3390303" y="2286832"/>
            <a:ext cx="17445237" cy="7269949"/>
          </a:xfrm>
          <a:prstGeom prst="rect">
            <a:avLst/>
          </a:prstGeom>
        </p:spPr>
        <p:txBody>
          <a:bodyPr/>
          <a:lstStyle/>
          <a:p>
            <a:r>
              <a:rPr dirty="0"/>
              <a:t>Open the file </a:t>
            </a:r>
            <a:r>
              <a:rPr dirty="0" err="1">
                <a:latin typeface="Monaco"/>
                <a:ea typeface="Monaco"/>
                <a:cs typeface="Monaco"/>
                <a:sym typeface="Monaco"/>
              </a:rPr>
              <a:t>counter.R</a:t>
            </a:r>
            <a:r>
              <a:rPr dirty="0"/>
              <a:t>. It has three action buttons:</a:t>
            </a:r>
          </a:p>
          <a:p>
            <a:pPr lvl="1"/>
            <a:r>
              <a:rPr dirty="0"/>
              <a:t>Increment: Increase the value by 1</a:t>
            </a:r>
          </a:p>
          <a:p>
            <a:pPr lvl="1"/>
            <a:r>
              <a:rPr dirty="0"/>
              <a:t>Decrement: Decrease the value by 1</a:t>
            </a:r>
          </a:p>
          <a:p>
            <a:pPr lvl="1"/>
            <a:r>
              <a:rPr dirty="0"/>
              <a:t>Reset: Set the value to 0</a:t>
            </a:r>
          </a:p>
          <a:p>
            <a:r>
              <a:rPr dirty="0"/>
              <a:t>Unfortunately, it doesn't work. See if you can implement the server side.</a:t>
            </a:r>
          </a:p>
        </p:txBody>
      </p:sp>
      <p:pic>
        <p:nvPicPr>
          <p:cNvPr id="264"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6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64"/>
                </p:tgtEl>
              </p:cMediaNode>
            </p:video>
            <p:seq concurrent="1" prevAc="none" nextAc="seek">
              <p:cTn id="8" restart="whenNotActive" fill="hold" evtFilter="cancelBubble" nodeType="interactiveSeq">
                <p:stCondLst>
                  <p:cond evt="onClick" delay="0">
                    <p:tgtEl>
                      <p:spTgt spid="26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4"/>
                                        </p:tgtEl>
                                      </p:cBhvr>
                                    </p:cmd>
                                  </p:childTnLst>
                                </p:cTn>
                              </p:par>
                            </p:childTnLst>
                          </p:cTn>
                        </p:par>
                      </p:childTnLst>
                    </p:cTn>
                  </p:par>
                </p:childTnLst>
              </p:cTn>
              <p:nextCondLst>
                <p:cond evt="onClick" delay="0">
                  <p:tgtEl>
                    <p:spTgt spid="264"/>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6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70"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71"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72" name="See counter-solution.R"/>
          <p:cNvSpPr txBox="1"/>
          <p:nvPr/>
        </p:nvSpPr>
        <p:spPr>
          <a:xfrm>
            <a:off x="3469381" y="2221099"/>
            <a:ext cx="17445237" cy="1605868"/>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spcBef>
                <a:spcPts val="3000"/>
              </a:spcBef>
              <a:buClr>
                <a:srgbClr val="447FB5"/>
              </a:buClr>
              <a:defRPr>
                <a:solidFill>
                  <a:schemeClr val="accent6">
                    <a:hueOff val="-133704"/>
                    <a:satOff val="8281"/>
                    <a:lumOff val="-27269"/>
                  </a:schemeClr>
                </a:solidFill>
                <a:latin typeface="+mj-lt"/>
                <a:ea typeface="+mj-ea"/>
                <a:cs typeface="+mj-cs"/>
                <a:sym typeface="Helvetica"/>
              </a:defRPr>
            </a:pPr>
            <a:r>
              <a:t>See </a:t>
            </a:r>
            <a:r>
              <a:rPr>
                <a:latin typeface="Monaco"/>
                <a:ea typeface="Monaco"/>
                <a:cs typeface="Monaco"/>
                <a:sym typeface="Monaco"/>
              </a:rPr>
              <a:t>counter-solution.R</a:t>
            </a:r>
          </a:p>
        </p:txBody>
      </p:sp>
      <p:sp>
        <p:nvSpPr>
          <p:cNvPr id="273" name="Rectangle"/>
          <p:cNvSpPr/>
          <p:nvPr/>
        </p:nvSpPr>
        <p:spPr>
          <a:xfrm>
            <a:off x="1033450" y="4025818"/>
            <a:ext cx="22317100" cy="822133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74" name="rv &lt;- reactiveValues(count = 0)…"/>
          <p:cNvSpPr txBox="1"/>
          <p:nvPr/>
        </p:nvSpPr>
        <p:spPr>
          <a:xfrm>
            <a:off x="1290677" y="4622701"/>
            <a:ext cx="21802646" cy="70275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000">
                <a:solidFill>
                  <a:srgbClr val="000000"/>
                </a:solidFill>
                <a:latin typeface="Monaco"/>
                <a:ea typeface="Monaco"/>
                <a:cs typeface="Monaco"/>
                <a:sym typeface="Monaco"/>
              </a:defRPr>
            </a:pPr>
            <a:r>
              <a:rPr dirty="0" err="1">
                <a:latin typeface="Lucida Console" panose="020B0609040504020204" pitchFamily="49" charset="0"/>
              </a:rPr>
              <a:t>rv</a:t>
            </a:r>
            <a:r>
              <a:rPr dirty="0">
                <a:latin typeface="Lucida Console" panose="020B0609040504020204" pitchFamily="49" charset="0"/>
              </a:rPr>
              <a:t> &lt;- </a:t>
            </a:r>
            <a:r>
              <a:rPr dirty="0" err="1">
                <a:latin typeface="Lucida Console" panose="020B0609040504020204" pitchFamily="49" charset="0"/>
              </a:rPr>
              <a:t>reactiveValues</a:t>
            </a:r>
            <a:r>
              <a:rPr dirty="0">
                <a:latin typeface="Lucida Console" panose="020B0609040504020204" pitchFamily="49" charset="0"/>
              </a:rPr>
              <a:t>(count = 0)</a:t>
            </a:r>
          </a:p>
          <a:p>
            <a:pPr algn="l">
              <a:defRPr sz="3000">
                <a:solidFill>
                  <a:srgbClr val="000000"/>
                </a:solidFill>
                <a:latin typeface="Monaco"/>
                <a:ea typeface="Monaco"/>
                <a:cs typeface="Monaco"/>
                <a:sym typeface="Monaco"/>
              </a:defRPr>
            </a:pPr>
            <a:endParaRPr dirty="0">
              <a:latin typeface="Lucida Console" panose="020B0609040504020204" pitchFamily="49" charset="0"/>
            </a:endParaRPr>
          </a:p>
          <a:p>
            <a:pPr algn="l">
              <a:defRPr sz="3000">
                <a:solidFill>
                  <a:srgbClr val="000000"/>
                </a:solidFill>
                <a:latin typeface="Monaco"/>
                <a:ea typeface="Monaco"/>
                <a:cs typeface="Monaco"/>
                <a:sym typeface="Monaco"/>
              </a:defRPr>
            </a:pPr>
            <a:r>
              <a:rPr dirty="0" err="1">
                <a:latin typeface="Lucida Console" panose="020B0609040504020204" pitchFamily="49" charset="0"/>
              </a:rPr>
              <a:t>observeEvent</a:t>
            </a:r>
            <a:r>
              <a:rPr dirty="0">
                <a:latin typeface="Lucida Console" panose="020B0609040504020204" pitchFamily="49" charset="0"/>
              </a:rPr>
              <a:t>(</a:t>
            </a:r>
            <a:r>
              <a:rPr dirty="0" err="1">
                <a:latin typeface="Lucida Console" panose="020B0609040504020204" pitchFamily="49" charset="0"/>
              </a:rPr>
              <a:t>input$increment</a:t>
            </a:r>
            <a:r>
              <a:rPr dirty="0">
                <a:latin typeface="Lucida Console" panose="020B0609040504020204" pitchFamily="49" charset="0"/>
              </a:rPr>
              <a:t>, {</a:t>
            </a:r>
          </a:p>
          <a:p>
            <a:pPr algn="l">
              <a:defRPr sz="30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rv$count</a:t>
            </a:r>
            <a:r>
              <a:rPr dirty="0">
                <a:latin typeface="Lucida Console" panose="020B0609040504020204" pitchFamily="49" charset="0"/>
              </a:rPr>
              <a:t> &lt;- </a:t>
            </a:r>
            <a:r>
              <a:rPr dirty="0" err="1">
                <a:latin typeface="Lucida Console" panose="020B0609040504020204" pitchFamily="49" charset="0"/>
              </a:rPr>
              <a:t>rv$count</a:t>
            </a:r>
            <a:r>
              <a:rPr dirty="0">
                <a:latin typeface="Lucida Console" panose="020B0609040504020204" pitchFamily="49" charset="0"/>
              </a:rPr>
              <a:t> + 1</a:t>
            </a:r>
          </a:p>
          <a:p>
            <a:pPr algn="l">
              <a:defRPr sz="3000">
                <a:solidFill>
                  <a:srgbClr val="000000"/>
                </a:solidFill>
                <a:latin typeface="Monaco"/>
                <a:ea typeface="Monaco"/>
                <a:cs typeface="Monaco"/>
                <a:sym typeface="Monaco"/>
              </a:defRPr>
            </a:pPr>
            <a:r>
              <a:rPr dirty="0">
                <a:latin typeface="Lucida Console" panose="020B0609040504020204" pitchFamily="49" charset="0"/>
              </a:rPr>
              <a:t>})</a:t>
            </a:r>
          </a:p>
          <a:p>
            <a:pPr algn="l">
              <a:defRPr sz="3000">
                <a:solidFill>
                  <a:srgbClr val="000000"/>
                </a:solidFill>
                <a:latin typeface="Monaco"/>
                <a:ea typeface="Monaco"/>
                <a:cs typeface="Monaco"/>
                <a:sym typeface="Monaco"/>
              </a:defRPr>
            </a:pPr>
            <a:r>
              <a:rPr dirty="0" err="1">
                <a:latin typeface="Lucida Console" panose="020B0609040504020204" pitchFamily="49" charset="0"/>
              </a:rPr>
              <a:t>observeEvent</a:t>
            </a:r>
            <a:r>
              <a:rPr dirty="0">
                <a:latin typeface="Lucida Console" panose="020B0609040504020204" pitchFamily="49" charset="0"/>
              </a:rPr>
              <a:t>(</a:t>
            </a:r>
            <a:r>
              <a:rPr dirty="0" err="1">
                <a:latin typeface="Lucida Console" panose="020B0609040504020204" pitchFamily="49" charset="0"/>
              </a:rPr>
              <a:t>input$decrement</a:t>
            </a:r>
            <a:r>
              <a:rPr dirty="0">
                <a:latin typeface="Lucida Console" panose="020B0609040504020204" pitchFamily="49" charset="0"/>
              </a:rPr>
              <a:t>, {</a:t>
            </a:r>
          </a:p>
          <a:p>
            <a:pPr algn="l">
              <a:defRPr sz="30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rv$count</a:t>
            </a:r>
            <a:r>
              <a:rPr dirty="0">
                <a:latin typeface="Lucida Console" panose="020B0609040504020204" pitchFamily="49" charset="0"/>
              </a:rPr>
              <a:t> &lt;- </a:t>
            </a:r>
            <a:r>
              <a:rPr dirty="0" err="1">
                <a:latin typeface="Lucida Console" panose="020B0609040504020204" pitchFamily="49" charset="0"/>
              </a:rPr>
              <a:t>rv$count</a:t>
            </a:r>
            <a:r>
              <a:rPr dirty="0">
                <a:latin typeface="Lucida Console" panose="020B0609040504020204" pitchFamily="49" charset="0"/>
              </a:rPr>
              <a:t> - 1</a:t>
            </a:r>
          </a:p>
          <a:p>
            <a:pPr algn="l">
              <a:defRPr sz="3000">
                <a:solidFill>
                  <a:srgbClr val="000000"/>
                </a:solidFill>
                <a:latin typeface="Monaco"/>
                <a:ea typeface="Monaco"/>
                <a:cs typeface="Monaco"/>
                <a:sym typeface="Monaco"/>
              </a:defRPr>
            </a:pPr>
            <a:r>
              <a:rPr dirty="0">
                <a:latin typeface="Lucida Console" panose="020B0609040504020204" pitchFamily="49" charset="0"/>
              </a:rPr>
              <a:t>})</a:t>
            </a:r>
          </a:p>
          <a:p>
            <a:pPr algn="l">
              <a:defRPr sz="3000">
                <a:solidFill>
                  <a:srgbClr val="000000"/>
                </a:solidFill>
                <a:latin typeface="Monaco"/>
                <a:ea typeface="Monaco"/>
                <a:cs typeface="Monaco"/>
                <a:sym typeface="Monaco"/>
              </a:defRPr>
            </a:pPr>
            <a:r>
              <a:rPr dirty="0" err="1">
                <a:latin typeface="Lucida Console" panose="020B0609040504020204" pitchFamily="49" charset="0"/>
              </a:rPr>
              <a:t>observeEvent</a:t>
            </a:r>
            <a:r>
              <a:rPr dirty="0">
                <a:latin typeface="Lucida Console" panose="020B0609040504020204" pitchFamily="49" charset="0"/>
              </a:rPr>
              <a:t>(</a:t>
            </a:r>
            <a:r>
              <a:rPr dirty="0" err="1">
                <a:latin typeface="Lucida Console" panose="020B0609040504020204" pitchFamily="49" charset="0"/>
              </a:rPr>
              <a:t>input$reset</a:t>
            </a:r>
            <a:r>
              <a:rPr dirty="0">
                <a:latin typeface="Lucida Console" panose="020B0609040504020204" pitchFamily="49" charset="0"/>
              </a:rPr>
              <a:t>, {</a:t>
            </a:r>
          </a:p>
          <a:p>
            <a:pPr algn="l">
              <a:defRPr sz="30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rv$count</a:t>
            </a:r>
            <a:r>
              <a:rPr dirty="0">
                <a:latin typeface="Lucida Console" panose="020B0609040504020204" pitchFamily="49" charset="0"/>
              </a:rPr>
              <a:t> &lt;- 0</a:t>
            </a:r>
          </a:p>
          <a:p>
            <a:pPr algn="l">
              <a:defRPr sz="3000">
                <a:solidFill>
                  <a:srgbClr val="000000"/>
                </a:solidFill>
                <a:latin typeface="Monaco"/>
                <a:ea typeface="Monaco"/>
                <a:cs typeface="Monaco"/>
                <a:sym typeface="Monaco"/>
              </a:defRPr>
            </a:pPr>
            <a:r>
              <a:rPr dirty="0">
                <a:latin typeface="Lucida Console" panose="020B0609040504020204" pitchFamily="49" charset="0"/>
              </a:rPr>
              <a:t>})</a:t>
            </a:r>
          </a:p>
          <a:p>
            <a:pPr algn="l">
              <a:defRPr sz="3000">
                <a:solidFill>
                  <a:srgbClr val="000000"/>
                </a:solidFill>
                <a:latin typeface="Monaco"/>
                <a:ea typeface="Monaco"/>
                <a:cs typeface="Monaco"/>
                <a:sym typeface="Monaco"/>
              </a:defRPr>
            </a:pPr>
            <a:endParaRPr dirty="0">
              <a:latin typeface="Lucida Console" panose="020B0609040504020204" pitchFamily="49" charset="0"/>
            </a:endParaRPr>
          </a:p>
          <a:p>
            <a:pPr algn="l">
              <a:defRPr sz="3000">
                <a:solidFill>
                  <a:srgbClr val="000000"/>
                </a:solidFill>
                <a:latin typeface="Monaco"/>
                <a:ea typeface="Monaco"/>
                <a:cs typeface="Monaco"/>
                <a:sym typeface="Monaco"/>
              </a:defRPr>
            </a:pPr>
            <a:r>
              <a:rPr dirty="0" err="1">
                <a:latin typeface="Lucida Console" panose="020B0609040504020204" pitchFamily="49" charset="0"/>
              </a:rPr>
              <a:t>output$value</a:t>
            </a:r>
            <a:r>
              <a:rPr dirty="0">
                <a:latin typeface="Lucida Console" panose="020B0609040504020204" pitchFamily="49" charset="0"/>
              </a:rPr>
              <a:t> &lt;- </a:t>
            </a:r>
            <a:r>
              <a:rPr dirty="0" err="1">
                <a:latin typeface="Lucida Console" panose="020B0609040504020204" pitchFamily="49" charset="0"/>
              </a:rPr>
              <a:t>renderText</a:t>
            </a:r>
            <a:r>
              <a:rPr dirty="0">
                <a:latin typeface="Lucida Console" panose="020B0609040504020204" pitchFamily="49" charset="0"/>
              </a:rPr>
              <a:t>({</a:t>
            </a:r>
          </a:p>
          <a:p>
            <a:pPr algn="l">
              <a:defRPr sz="30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rv$count</a:t>
            </a:r>
            <a:endParaRPr dirty="0">
              <a:latin typeface="Lucida Console" panose="020B0609040504020204" pitchFamily="49" charset="0"/>
            </a:endParaRPr>
          </a:p>
          <a:p>
            <a:pPr algn="l">
              <a:defRPr sz="30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Hans Rosling"/>
          <p:cNvSpPr>
            <a:spLocks noGrp="1"/>
          </p:cNvSpPr>
          <p:nvPr>
            <p:ph type="body" idx="21"/>
          </p:nvPr>
        </p:nvSpPr>
        <p:spPr>
          <a:prstGeom prst="rect">
            <a:avLst/>
          </a:prstGeom>
        </p:spPr>
        <p:txBody>
          <a:bodyPr/>
          <a:lstStyle/>
          <a:p>
            <a:r>
              <a:t>-Hans Rosling</a:t>
            </a:r>
          </a:p>
        </p:txBody>
      </p:sp>
      <p:sp>
        <p:nvSpPr>
          <p:cNvPr id="202" name="“Most of us need to listen to the music to understand how beautiful it is. But often that’s how we present statistics: we just show the notes, we don’t play the music.”"/>
          <p:cNvSpPr>
            <a:spLocks noGrp="1"/>
          </p:cNvSpPr>
          <p:nvPr>
            <p:ph type="body" idx="22"/>
          </p:nvPr>
        </p:nvSpPr>
        <p:spPr>
          <a:xfrm>
            <a:off x="2374900" y="4387849"/>
            <a:ext cx="19621500" cy="3860801"/>
          </a:xfrm>
          <a:prstGeom prst="rect">
            <a:avLst/>
          </a:prstGeom>
        </p:spPr>
        <p:txBody>
          <a:bodyPr/>
          <a:lstStyle>
            <a:lvl1pPr>
              <a:defRPr sz="6200"/>
            </a:lvl1pPr>
          </a:lstStyle>
          <a:p>
            <a:r>
              <a:t>“Most of us need to listen to the music to understand how beautiful it is. But often that’s how we present statistics: we just show the notes, we don’t play the music.”</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Don't use reactiveValues when you're calculating a value based on other values and calculations that are already available to you.…"/>
          <p:cNvSpPr txBox="1">
            <a:spLocks noGrp="1"/>
          </p:cNvSpPr>
          <p:nvPr>
            <p:ph type="body" sz="half" idx="1"/>
          </p:nvPr>
        </p:nvSpPr>
        <p:spPr>
          <a:xfrm>
            <a:off x="821869" y="2770421"/>
            <a:ext cx="22740262" cy="4087579"/>
          </a:xfrm>
          <a:prstGeom prst="rect">
            <a:avLst/>
          </a:prstGeom>
        </p:spPr>
        <p:txBody>
          <a:bodyPr/>
          <a:lstStyle/>
          <a:p>
            <a:pPr marL="573397" indent="-573397" defTabSz="775969">
              <a:spcBef>
                <a:spcPts val="2800"/>
              </a:spcBef>
              <a:defRPr sz="5640"/>
            </a:pPr>
            <a:r>
              <a:t>Don't use </a:t>
            </a:r>
            <a:r>
              <a:rPr>
                <a:latin typeface="Monaco"/>
                <a:ea typeface="Monaco"/>
                <a:cs typeface="Monaco"/>
                <a:sym typeface="Monaco"/>
              </a:rPr>
              <a:t>reactiveValues</a:t>
            </a:r>
            <a:r>
              <a:t> when you're calculating a value based on other values and calculations that are already available to you.</a:t>
            </a:r>
          </a:p>
          <a:p>
            <a:pPr marL="573397" indent="-573397" defTabSz="775969">
              <a:spcBef>
                <a:spcPts val="2800"/>
              </a:spcBef>
              <a:defRPr sz="5640"/>
            </a:pPr>
            <a:r>
              <a:t>Do use </a:t>
            </a:r>
            <a:r>
              <a:rPr>
                <a:latin typeface="Monaco"/>
                <a:ea typeface="Monaco"/>
                <a:cs typeface="Monaco"/>
                <a:sym typeface="Monaco"/>
              </a:rPr>
              <a:t>reactiveValues</a:t>
            </a:r>
            <a:r>
              <a:t> to store state that otherwise would be lost from your graph of reactive objects.</a:t>
            </a:r>
          </a:p>
        </p:txBody>
      </p:sp>
      <p:sp>
        <p:nvSpPr>
          <p:cNvPr id="277" name="when to use reactivevalues"/>
          <p:cNvSpPr txBox="1">
            <a:spLocks noGrp="1"/>
          </p:cNvSpPr>
          <p:nvPr>
            <p:ph type="body" idx="21"/>
          </p:nvPr>
        </p:nvSpPr>
        <p:spPr>
          <a:prstGeom prst="rect">
            <a:avLst/>
          </a:prstGeom>
        </p:spPr>
        <p:txBody>
          <a:bodyPr/>
          <a:lstStyle>
            <a:lvl1pPr defTabSz="610870">
              <a:defRPr sz="11100"/>
            </a:lvl1pPr>
          </a:lstStyle>
          <a:p>
            <a:r>
              <a:t>when to use reactivevalues</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reactivevalues example 1"/>
          <p:cNvSpPr txBox="1">
            <a:spLocks noGrp="1"/>
          </p:cNvSpPr>
          <p:nvPr>
            <p:ph type="body" idx="21"/>
          </p:nvPr>
        </p:nvSpPr>
        <p:spPr>
          <a:prstGeom prst="rect">
            <a:avLst/>
          </a:prstGeom>
        </p:spPr>
        <p:txBody>
          <a:bodyPr/>
          <a:lstStyle>
            <a:lvl1pPr defTabSz="668655">
              <a:defRPr sz="12150"/>
            </a:lvl1pPr>
          </a:lstStyle>
          <a:p>
            <a:r>
              <a:t>reactivevalues example 1</a:t>
            </a:r>
          </a:p>
        </p:txBody>
      </p:sp>
      <p:sp>
        <p:nvSpPr>
          <p:cNvPr id="280" name="Rectangle"/>
          <p:cNvSpPr/>
          <p:nvPr/>
        </p:nvSpPr>
        <p:spPr>
          <a:xfrm>
            <a:off x="1033448" y="3587158"/>
            <a:ext cx="22317101" cy="216658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81" name="observeEvent(input$add, {…"/>
          <p:cNvSpPr txBox="1"/>
          <p:nvPr/>
        </p:nvSpPr>
        <p:spPr>
          <a:xfrm>
            <a:off x="1290675" y="3880490"/>
            <a:ext cx="21802646"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observeEvent</a:t>
            </a:r>
            <a:r>
              <a:rPr dirty="0">
                <a:latin typeface="Lucida Console" panose="020B0609040504020204" pitchFamily="49" charset="0"/>
              </a:rPr>
              <a:t>(</a:t>
            </a:r>
            <a:r>
              <a:rPr dirty="0" err="1">
                <a:latin typeface="Lucida Console" panose="020B0609040504020204" pitchFamily="49" charset="0"/>
              </a:rPr>
              <a:t>input$add</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rv$total</a:t>
            </a:r>
            <a:r>
              <a:rPr dirty="0">
                <a:latin typeface="Lucida Console" panose="020B0609040504020204" pitchFamily="49" charset="0"/>
              </a:rPr>
              <a:t> &lt;- </a:t>
            </a:r>
            <a:r>
              <a:rPr dirty="0" err="1">
                <a:latin typeface="Lucida Console" panose="020B0609040504020204" pitchFamily="49" charset="0"/>
              </a:rPr>
              <a:t>rv$total</a:t>
            </a:r>
            <a:r>
              <a:rPr dirty="0">
                <a:latin typeface="Lucida Console" panose="020B0609040504020204" pitchFamily="49" charset="0"/>
              </a:rPr>
              <a:t> + </a:t>
            </a:r>
            <a:r>
              <a:rPr dirty="0" err="1">
                <a:latin typeface="Lucida Console" panose="020B0609040504020204" pitchFamily="49" charset="0"/>
              </a:rPr>
              <a:t>input$x</a:t>
            </a: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
        <p:nvSpPr>
          <p:cNvPr id="282" name="Rectangle"/>
          <p:cNvSpPr/>
          <p:nvPr/>
        </p:nvSpPr>
        <p:spPr>
          <a:xfrm>
            <a:off x="1046148" y="7513012"/>
            <a:ext cx="22317101" cy="120067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83" name="total &lt;- shinySignals::reducePast(reactive(input$x), `+`, 0)"/>
          <p:cNvSpPr txBox="1"/>
          <p:nvPr/>
        </p:nvSpPr>
        <p:spPr>
          <a:xfrm>
            <a:off x="1290675" y="7844564"/>
            <a:ext cx="21802646" cy="613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200">
                <a:solidFill>
                  <a:srgbClr val="000000"/>
                </a:solidFill>
                <a:latin typeface="Monaco"/>
                <a:ea typeface="Monaco"/>
                <a:cs typeface="Monaco"/>
                <a:sym typeface="Monaco"/>
              </a:defRPr>
            </a:lvl1pPr>
          </a:lstStyle>
          <a:p>
            <a:r>
              <a:rPr dirty="0">
                <a:latin typeface="Lucida Console" panose="020B0609040504020204" pitchFamily="49" charset="0"/>
              </a:rPr>
              <a:t>total &lt;- </a:t>
            </a:r>
            <a:r>
              <a:rPr dirty="0" err="1">
                <a:latin typeface="Lucida Console" panose="020B0609040504020204" pitchFamily="49" charset="0"/>
              </a:rPr>
              <a:t>shinySignals</a:t>
            </a:r>
            <a:r>
              <a:rPr dirty="0">
                <a:latin typeface="Lucida Console" panose="020B0609040504020204" pitchFamily="49" charset="0"/>
              </a:rPr>
              <a:t>::</a:t>
            </a:r>
            <a:r>
              <a:rPr dirty="0" err="1">
                <a:latin typeface="Lucida Console" panose="020B0609040504020204" pitchFamily="49" charset="0"/>
              </a:rPr>
              <a:t>reducePast</a:t>
            </a:r>
            <a:r>
              <a:rPr dirty="0">
                <a:latin typeface="Lucida Console" panose="020B0609040504020204" pitchFamily="49" charset="0"/>
              </a:rPr>
              <a:t>(reactive(</a:t>
            </a:r>
            <a:r>
              <a:rPr dirty="0" err="1">
                <a:latin typeface="Lucida Console" panose="020B0609040504020204" pitchFamily="49" charset="0"/>
              </a:rPr>
              <a:t>input$x</a:t>
            </a:r>
            <a:r>
              <a:rPr dirty="0">
                <a:latin typeface="Lucida Console" panose="020B0609040504020204" pitchFamily="49" charset="0"/>
              </a:rPr>
              <a:t>), `+`, 0)</a:t>
            </a:r>
          </a:p>
        </p:txBody>
      </p:sp>
      <p:sp>
        <p:nvSpPr>
          <p:cNvPr id="284" name="(Or a more elegant way to do the same, using hadley/shinySignals:)"/>
          <p:cNvSpPr txBox="1"/>
          <p:nvPr/>
        </p:nvSpPr>
        <p:spPr>
          <a:xfrm>
            <a:off x="1020748" y="6201576"/>
            <a:ext cx="19174223"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a:latin typeface="+mj-lt"/>
                <a:ea typeface="+mj-ea"/>
                <a:cs typeface="+mj-cs"/>
                <a:sym typeface="Helvetica"/>
              </a:defRPr>
            </a:pPr>
            <a:r>
              <a:t>(Or a more elegant way to do the same, using </a:t>
            </a:r>
            <a:r>
              <a:rPr u="sng">
                <a:hlinkClick r:id="rId2"/>
              </a:rPr>
              <a:t>hadley/shinySignals</a:t>
            </a:r>
            <a:r>
              <a:t>:)</a:t>
            </a:r>
          </a:p>
        </p:txBody>
      </p:sp>
      <p:sp>
        <p:nvSpPr>
          <p:cNvPr id="285" name="(1) A calculation over the history of something reactive:"/>
          <p:cNvSpPr txBox="1"/>
          <p:nvPr/>
        </p:nvSpPr>
        <p:spPr>
          <a:xfrm>
            <a:off x="1020750" y="2457449"/>
            <a:ext cx="22342499"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a:latin typeface="+mj-lt"/>
                <a:ea typeface="+mj-ea"/>
                <a:cs typeface="+mj-cs"/>
                <a:sym typeface="Helvetica"/>
              </a:defRPr>
            </a:lvl1pPr>
          </a:lstStyle>
          <a:p>
            <a:r>
              <a:t>(1) A calculation over the history of something reactive:</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Rectangle"/>
          <p:cNvSpPr/>
          <p:nvPr/>
        </p:nvSpPr>
        <p:spPr>
          <a:xfrm>
            <a:off x="1033450" y="3593816"/>
            <a:ext cx="22317100" cy="865309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88" name="observeEvent(input$editMode, {…"/>
          <p:cNvSpPr txBox="1"/>
          <p:nvPr/>
        </p:nvSpPr>
        <p:spPr>
          <a:xfrm>
            <a:off x="1290677" y="4175746"/>
            <a:ext cx="21802646" cy="74892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observeEvent</a:t>
            </a:r>
            <a:r>
              <a:rPr dirty="0">
                <a:latin typeface="Lucida Console" panose="020B0609040504020204" pitchFamily="49" charset="0"/>
              </a:rPr>
              <a:t>(</a:t>
            </a:r>
            <a:r>
              <a:rPr dirty="0" err="1">
                <a:latin typeface="Lucida Console" panose="020B0609040504020204" pitchFamily="49" charset="0"/>
              </a:rPr>
              <a:t>input$editMode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rv$mode</a:t>
            </a:r>
            <a:r>
              <a:rPr dirty="0">
                <a:latin typeface="Lucida Console" panose="020B0609040504020204" pitchFamily="49" charset="0"/>
              </a:rPr>
              <a:t> &lt;- "edit"</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observeEvent</a:t>
            </a:r>
            <a:r>
              <a:rPr dirty="0">
                <a:latin typeface="Lucida Console" panose="020B0609040504020204" pitchFamily="49" charset="0"/>
              </a:rPr>
              <a:t>(</a:t>
            </a:r>
            <a:r>
              <a:rPr dirty="0" err="1">
                <a:latin typeface="Lucida Console" panose="020B0609040504020204" pitchFamily="49" charset="0"/>
              </a:rPr>
              <a:t>input$previewMode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rv$mode</a:t>
            </a:r>
            <a:r>
              <a:rPr dirty="0">
                <a:latin typeface="Lucida Console" panose="020B0609040504020204" pitchFamily="49" charset="0"/>
              </a:rPr>
              <a:t> &lt;- "preview"</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output$page</a:t>
            </a:r>
            <a:r>
              <a:rPr dirty="0">
                <a:latin typeface="Lucida Console" panose="020B0609040504020204" pitchFamily="49" charset="0"/>
              </a:rPr>
              <a:t> &lt;- </a:t>
            </a:r>
            <a:r>
              <a:rPr dirty="0" err="1">
                <a:latin typeface="Lucida Console" panose="020B0609040504020204" pitchFamily="49" charset="0"/>
              </a:rPr>
              <a:t>renderUI</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if (</a:t>
            </a:r>
            <a:r>
              <a:rPr dirty="0" err="1">
                <a:latin typeface="Lucida Console" panose="020B0609040504020204" pitchFamily="49" charset="0"/>
              </a:rPr>
              <a:t>rv$mode</a:t>
            </a:r>
            <a:r>
              <a:rPr dirty="0">
                <a:latin typeface="Lucida Console" panose="020B0609040504020204" pitchFamily="49" charset="0"/>
              </a:rPr>
              <a:t> == "edit")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 else if (</a:t>
            </a:r>
            <a:r>
              <a:rPr dirty="0" err="1">
                <a:latin typeface="Lucida Console" panose="020B0609040504020204" pitchFamily="49" charset="0"/>
              </a:rPr>
              <a:t>rv$mode</a:t>
            </a:r>
            <a:r>
              <a:rPr dirty="0">
                <a:latin typeface="Lucida Console" panose="020B0609040504020204" pitchFamily="49" charset="0"/>
              </a:rPr>
              <a:t> == "preview")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
        <p:nvSpPr>
          <p:cNvPr id="289" name="reactivevalues example 2"/>
          <p:cNvSpPr txBox="1">
            <a:spLocks noGrp="1"/>
          </p:cNvSpPr>
          <p:nvPr>
            <p:ph type="body" idx="21"/>
          </p:nvPr>
        </p:nvSpPr>
        <p:spPr>
          <a:prstGeom prst="rect">
            <a:avLst/>
          </a:prstGeom>
        </p:spPr>
        <p:txBody>
          <a:bodyPr/>
          <a:lstStyle>
            <a:lvl1pPr defTabSz="668655">
              <a:defRPr sz="12150"/>
            </a:lvl1pPr>
          </a:lstStyle>
          <a:p>
            <a:r>
              <a:t>reactivevalues example 2</a:t>
            </a:r>
          </a:p>
        </p:txBody>
      </p:sp>
      <p:sp>
        <p:nvSpPr>
          <p:cNvPr id="290" name="(2) Tracking which of several events happened most recently:"/>
          <p:cNvSpPr txBox="1"/>
          <p:nvPr/>
        </p:nvSpPr>
        <p:spPr>
          <a:xfrm>
            <a:off x="1020750" y="2460778"/>
            <a:ext cx="22342499"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a:latin typeface="+mj-lt"/>
                <a:ea typeface="+mj-ea"/>
                <a:cs typeface="+mj-cs"/>
                <a:sym typeface="Helvetica"/>
              </a:defRPr>
            </a:lvl1pPr>
          </a:lstStyle>
          <a:p>
            <a:r>
              <a:t>(2) Tracking which of several events happened most recently:</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reactivevalues example 3"/>
          <p:cNvSpPr txBox="1">
            <a:spLocks noGrp="1"/>
          </p:cNvSpPr>
          <p:nvPr>
            <p:ph type="body" idx="21"/>
          </p:nvPr>
        </p:nvSpPr>
        <p:spPr>
          <a:prstGeom prst="rect">
            <a:avLst/>
          </a:prstGeom>
        </p:spPr>
        <p:txBody>
          <a:bodyPr/>
          <a:lstStyle>
            <a:lvl1pPr defTabSz="668655">
              <a:defRPr sz="12150"/>
            </a:lvl1pPr>
          </a:lstStyle>
          <a:p>
            <a:r>
              <a:t>reactivevalues example 3</a:t>
            </a:r>
          </a:p>
        </p:txBody>
      </p:sp>
      <p:sp>
        <p:nvSpPr>
          <p:cNvPr id="293" name="(3) To change rules of reactivity:"/>
          <p:cNvSpPr txBox="1"/>
          <p:nvPr/>
        </p:nvSpPr>
        <p:spPr>
          <a:xfrm>
            <a:off x="1020750" y="2460778"/>
            <a:ext cx="22342499"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a:latin typeface="+mj-lt"/>
                <a:ea typeface="+mj-ea"/>
                <a:cs typeface="+mj-cs"/>
                <a:sym typeface="Helvetica"/>
              </a:defRPr>
            </a:lvl1pPr>
          </a:lstStyle>
          <a:p>
            <a:r>
              <a:t>(3) To change rules of reactivity:</a:t>
            </a:r>
          </a:p>
        </p:txBody>
      </p:sp>
      <p:sp>
        <p:nvSpPr>
          <p:cNvPr id="294" name="Normally, as soon as reactive expressions are invalidated (before they have recalculated) they invalidate everyone downstream who depends on them.…"/>
          <p:cNvSpPr txBox="1">
            <a:spLocks noGrp="1"/>
          </p:cNvSpPr>
          <p:nvPr>
            <p:ph type="body" sz="half" idx="1"/>
          </p:nvPr>
        </p:nvSpPr>
        <p:spPr>
          <a:xfrm>
            <a:off x="1020750" y="3581116"/>
            <a:ext cx="22740261" cy="3141806"/>
          </a:xfrm>
          <a:prstGeom prst="rect">
            <a:avLst/>
          </a:prstGeom>
        </p:spPr>
        <p:txBody>
          <a:bodyPr>
            <a:normAutofit lnSpcReduction="10000"/>
          </a:bodyPr>
          <a:lstStyle/>
          <a:p>
            <a:pPr marL="463597" indent="-463597" defTabSz="627379">
              <a:spcBef>
                <a:spcPts val="2200"/>
              </a:spcBef>
              <a:defRPr sz="4560"/>
            </a:pPr>
            <a:r>
              <a:t>Normally, as soon as reactive expressions are invalidated (before they have recalculated) they invalidate everyone downstream who depends on them.</a:t>
            </a:r>
          </a:p>
          <a:p>
            <a:pPr marL="463597" indent="-463597" defTabSz="627379">
              <a:spcBef>
                <a:spcPts val="2200"/>
              </a:spcBef>
              <a:defRPr sz="4560"/>
            </a:pPr>
            <a:r>
              <a:t>But sometimes recalculating will end up giving us the same value as the previous anyway, and any downstream recalculations might have been wasted work.</a:t>
            </a:r>
          </a:p>
        </p:txBody>
      </p:sp>
      <p:sp>
        <p:nvSpPr>
          <p:cNvPr id="295" name="Rectangle"/>
          <p:cNvSpPr/>
          <p:nvPr/>
        </p:nvSpPr>
        <p:spPr>
          <a:xfrm>
            <a:off x="1033450" y="7001741"/>
            <a:ext cx="22317100" cy="5245165"/>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96" name="dedupeReactive &lt;- function(rexpr, priority = 10) {…"/>
          <p:cNvSpPr txBox="1"/>
          <p:nvPr/>
        </p:nvSpPr>
        <p:spPr>
          <a:xfrm>
            <a:off x="1290677" y="7310823"/>
            <a:ext cx="21802646" cy="4534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dedupeReactive</a:t>
            </a:r>
            <a:r>
              <a:rPr dirty="0">
                <a:latin typeface="Lucida Console" panose="020B0609040504020204" pitchFamily="49" charset="0"/>
              </a:rPr>
              <a:t> &lt;- function(</a:t>
            </a:r>
            <a:r>
              <a:rPr dirty="0" err="1">
                <a:latin typeface="Lucida Console" panose="020B0609040504020204" pitchFamily="49" charset="0"/>
              </a:rPr>
              <a:t>rexpr</a:t>
            </a:r>
            <a:r>
              <a:rPr dirty="0">
                <a:latin typeface="Lucida Console" panose="020B0609040504020204" pitchFamily="49" charset="0"/>
              </a:rPr>
              <a:t>, priority = 10)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rv</a:t>
            </a:r>
            <a:r>
              <a:rPr dirty="0">
                <a:latin typeface="Lucida Console" panose="020B0609040504020204" pitchFamily="49" charset="0"/>
              </a:rPr>
              <a:t> &lt;- </a:t>
            </a:r>
            <a:r>
              <a:rPr dirty="0" err="1">
                <a:latin typeface="Lucida Console" panose="020B0609040504020204" pitchFamily="49" charset="0"/>
              </a:rPr>
              <a:t>reactiveValues</a:t>
            </a:r>
            <a:r>
              <a:rPr dirty="0">
                <a:latin typeface="Lucida Console" panose="020B0609040504020204" pitchFamily="49" charset="0"/>
              </a:rPr>
              <a:t>(value = NULL)</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observe({</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rv$value</a:t>
            </a:r>
            <a:r>
              <a:rPr dirty="0">
                <a:latin typeface="Lucida Console" panose="020B0609040504020204" pitchFamily="49" charset="0"/>
              </a:rPr>
              <a:t> &lt;- </a:t>
            </a:r>
            <a:r>
              <a:rPr dirty="0" err="1">
                <a:latin typeface="Lucida Console" panose="020B0609040504020204" pitchFamily="49" charset="0"/>
              </a:rPr>
              <a:t>rexpr</a:t>
            </a:r>
            <a:r>
              <a:rPr dirty="0">
                <a:latin typeface="Lucida Console" panose="020B0609040504020204" pitchFamily="49" charset="0"/>
              </a:rPr>
              <a:t>()  # TODO: Handle errors</a:t>
            </a:r>
          </a:p>
          <a:p>
            <a:pPr algn="l">
              <a:defRPr sz="3200">
                <a:solidFill>
                  <a:srgbClr val="000000"/>
                </a:solidFill>
                <a:latin typeface="Monaco"/>
                <a:ea typeface="Monaco"/>
                <a:cs typeface="Monaco"/>
                <a:sym typeface="Monaco"/>
              </a:defRPr>
            </a:pPr>
            <a:r>
              <a:rPr dirty="0">
                <a:latin typeface="Lucida Console" panose="020B0609040504020204" pitchFamily="49" charset="0"/>
              </a:rPr>
              <a:t>  }, priority = priority)</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reactive(</a:t>
            </a:r>
            <a:r>
              <a:rPr dirty="0" err="1">
                <a:latin typeface="Lucida Console" panose="020B0609040504020204" pitchFamily="49" charset="0"/>
              </a:rPr>
              <a:t>rv$value</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Use isolate from inside a reactive expression or observer, to ignore the implicit reactivity of a piece of code.…"/>
          <p:cNvSpPr txBox="1">
            <a:spLocks noGrp="1"/>
          </p:cNvSpPr>
          <p:nvPr>
            <p:ph type="body" sz="half" idx="1"/>
          </p:nvPr>
        </p:nvSpPr>
        <p:spPr>
          <a:xfrm>
            <a:off x="821869" y="2770421"/>
            <a:ext cx="22740262" cy="4087579"/>
          </a:xfrm>
          <a:prstGeom prst="rect">
            <a:avLst/>
          </a:prstGeom>
        </p:spPr>
        <p:txBody>
          <a:bodyPr/>
          <a:lstStyle/>
          <a:p>
            <a:r>
              <a:t>Use </a:t>
            </a:r>
            <a:r>
              <a:rPr>
                <a:latin typeface="Monaco"/>
                <a:ea typeface="Monaco"/>
                <a:cs typeface="Monaco"/>
                <a:sym typeface="Monaco"/>
              </a:rPr>
              <a:t>isolate</a:t>
            </a:r>
            <a:r>
              <a:t> from inside a reactive expression or observer, to ignore the implicit reactivity of a piece of code. </a:t>
            </a:r>
          </a:p>
          <a:p>
            <a:r>
              <a:t>Wrap it around expressions or a whole code block. </a:t>
            </a:r>
          </a:p>
        </p:txBody>
      </p:sp>
      <p:sp>
        <p:nvSpPr>
          <p:cNvPr id="299" name="preventing reactivity with isolate"/>
          <p:cNvSpPr txBox="1">
            <a:spLocks noGrp="1"/>
          </p:cNvSpPr>
          <p:nvPr>
            <p:ph type="body" idx="21"/>
          </p:nvPr>
        </p:nvSpPr>
        <p:spPr>
          <a:prstGeom prst="rect">
            <a:avLst/>
          </a:prstGeom>
        </p:spPr>
        <p:txBody>
          <a:bodyPr/>
          <a:lstStyle>
            <a:lvl1pPr defTabSz="495300">
              <a:defRPr sz="9000"/>
            </a:lvl1pPr>
          </a:lstStyle>
          <a:p>
            <a:r>
              <a:t>preventing reactivity with isolate</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0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0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04"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305" name="font-awesome_4-6-3_users_256_0_d3d3d3_none.png" descr="font-awesome_4-6-3_users_256_0_d3d3d3_none.png"/>
          <p:cNvPicPr>
            <a:picLocks noChangeAspect="1"/>
          </p:cNvPicPr>
          <p:nvPr/>
        </p:nvPicPr>
        <p:blipFill>
          <a:blip r:embed="rId3"/>
          <a:stretch>
            <a:fillRect/>
          </a:stretch>
        </p:blipFill>
        <p:spPr>
          <a:xfrm>
            <a:off x="258712" y="254000"/>
            <a:ext cx="3251201" cy="3251200"/>
          </a:xfrm>
          <a:prstGeom prst="rect">
            <a:avLst/>
          </a:prstGeom>
          <a:ln w="12700">
            <a:miter lim="400000"/>
          </a:ln>
        </p:spPr>
      </p:pic>
      <p:sp>
        <p:nvSpPr>
          <p:cNvPr id="306"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07" name="Determine when r1, r2, and r3 update:"/>
          <p:cNvSpPr txBox="1">
            <a:spLocks noGrp="1"/>
          </p:cNvSpPr>
          <p:nvPr>
            <p:ph type="body" idx="21"/>
          </p:nvPr>
        </p:nvSpPr>
        <p:spPr>
          <a:xfrm>
            <a:off x="3390303" y="2286832"/>
            <a:ext cx="17445237" cy="1205668"/>
          </a:xfrm>
          <a:prstGeom prst="rect">
            <a:avLst/>
          </a:prstGeom>
        </p:spPr>
        <p:txBody>
          <a:bodyPr/>
          <a:lstStyle/>
          <a:p>
            <a:r>
              <a:t>Determine when r1, r2, and r3 update:</a:t>
            </a:r>
          </a:p>
        </p:txBody>
      </p:sp>
      <p:sp>
        <p:nvSpPr>
          <p:cNvPr id="308" name="Rectangle"/>
          <p:cNvSpPr/>
          <p:nvPr/>
        </p:nvSpPr>
        <p:spPr>
          <a:xfrm>
            <a:off x="1033450" y="4157637"/>
            <a:ext cx="22317100" cy="81684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09" name="r1 &lt;- reactive({…"/>
          <p:cNvSpPr txBox="1"/>
          <p:nvPr/>
        </p:nvSpPr>
        <p:spPr>
          <a:xfrm>
            <a:off x="1290677" y="4827806"/>
            <a:ext cx="21802646" cy="69967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endParaRPr dirty="0"/>
          </a:p>
          <a:p>
            <a:pPr algn="l">
              <a:defRPr sz="3200">
                <a:solidFill>
                  <a:srgbClr val="000000"/>
                </a:solidFill>
                <a:latin typeface="Monaco"/>
                <a:ea typeface="Monaco"/>
                <a:cs typeface="Monaco"/>
                <a:sym typeface="Monaco"/>
              </a:defRPr>
            </a:pPr>
            <a:r>
              <a:rPr dirty="0">
                <a:latin typeface="Lucida Console" panose="020B0609040504020204" pitchFamily="49" charset="0"/>
              </a:rPr>
              <a:t>r1 &lt;- reactive({</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input$x</a:t>
            </a:r>
            <a:r>
              <a:rPr dirty="0">
                <a:latin typeface="Lucida Console" panose="020B0609040504020204" pitchFamily="49" charset="0"/>
              </a:rPr>
              <a:t> * </a:t>
            </a:r>
            <a:r>
              <a:rPr dirty="0" err="1">
                <a:latin typeface="Lucida Console" panose="020B0609040504020204" pitchFamily="49" charset="0"/>
              </a:rPr>
              <a:t>input$y</a:t>
            </a: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r2 &lt;- reactive({</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input$x</a:t>
            </a:r>
            <a:r>
              <a:rPr dirty="0">
                <a:latin typeface="Lucida Console" panose="020B0609040504020204" pitchFamily="49" charset="0"/>
              </a:rPr>
              <a:t> * isolate({ </a:t>
            </a:r>
            <a:r>
              <a:rPr dirty="0" err="1">
                <a:latin typeface="Lucida Console" panose="020B0609040504020204" pitchFamily="49" charset="0"/>
              </a:rPr>
              <a:t>input$y</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r3 &lt;- reactive({</a:t>
            </a:r>
          </a:p>
          <a:p>
            <a:pPr algn="l">
              <a:defRPr sz="3200">
                <a:solidFill>
                  <a:srgbClr val="000000"/>
                </a:solidFill>
                <a:latin typeface="Monaco"/>
                <a:ea typeface="Monaco"/>
                <a:cs typeface="Monaco"/>
                <a:sym typeface="Monaco"/>
              </a:defRPr>
            </a:pPr>
            <a:r>
              <a:rPr dirty="0">
                <a:latin typeface="Lucida Console" panose="020B0609040504020204" pitchFamily="49" charset="0"/>
              </a:rPr>
              <a:t>  isolate({ </a:t>
            </a:r>
            <a:r>
              <a:rPr dirty="0" err="1">
                <a:latin typeface="Lucida Console" panose="020B0609040504020204" pitchFamily="49" charset="0"/>
              </a:rPr>
              <a:t>input$x</a:t>
            </a:r>
            <a:r>
              <a:rPr dirty="0">
                <a:latin typeface="Lucida Console" panose="020B0609040504020204" pitchFamily="49" charset="0"/>
              </a:rPr>
              <a:t> * </a:t>
            </a:r>
            <a:r>
              <a:rPr dirty="0" err="1">
                <a:latin typeface="Lucida Console" panose="020B0609040504020204" pitchFamily="49" charset="0"/>
              </a:rPr>
              <a:t>input$y</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1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1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14"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15"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16"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17" name="Rectangle"/>
          <p:cNvSpPr/>
          <p:nvPr/>
        </p:nvSpPr>
        <p:spPr>
          <a:xfrm>
            <a:off x="1033450" y="4157637"/>
            <a:ext cx="22317100" cy="81684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18" name="# Updates every time input$x or input$y change…"/>
          <p:cNvSpPr txBox="1"/>
          <p:nvPr/>
        </p:nvSpPr>
        <p:spPr>
          <a:xfrm>
            <a:off x="1290677" y="4827806"/>
            <a:ext cx="21802646" cy="69967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FF9300"/>
                </a:solidFill>
                <a:latin typeface="Monaco"/>
                <a:ea typeface="Monaco"/>
                <a:cs typeface="Monaco"/>
                <a:sym typeface="Monaco"/>
              </a:defRPr>
            </a:pPr>
            <a:r>
              <a:rPr dirty="0">
                <a:latin typeface="Lucida Console" panose="020B0609040504020204" pitchFamily="49" charset="0"/>
              </a:rPr>
              <a:t># Updates every time </a:t>
            </a:r>
            <a:r>
              <a:rPr dirty="0" err="1">
                <a:latin typeface="Lucida Console" panose="020B0609040504020204" pitchFamily="49" charset="0"/>
              </a:rPr>
              <a:t>input$x</a:t>
            </a:r>
            <a:r>
              <a:rPr dirty="0">
                <a:latin typeface="Lucida Console" panose="020B0609040504020204" pitchFamily="49" charset="0"/>
              </a:rPr>
              <a:t> or </a:t>
            </a:r>
            <a:r>
              <a:rPr dirty="0" err="1">
                <a:latin typeface="Lucida Console" panose="020B0609040504020204" pitchFamily="49" charset="0"/>
              </a:rPr>
              <a:t>input$y</a:t>
            </a:r>
            <a:r>
              <a:rPr dirty="0">
                <a:latin typeface="Lucida Console" panose="020B0609040504020204" pitchFamily="49" charset="0"/>
              </a:rPr>
              <a:t> change</a:t>
            </a:r>
          </a:p>
          <a:p>
            <a:pPr algn="l">
              <a:defRPr sz="3200">
                <a:solidFill>
                  <a:srgbClr val="000000"/>
                </a:solidFill>
                <a:latin typeface="Monaco"/>
                <a:ea typeface="Monaco"/>
                <a:cs typeface="Monaco"/>
                <a:sym typeface="Monaco"/>
              </a:defRPr>
            </a:pPr>
            <a:r>
              <a:rPr dirty="0">
                <a:latin typeface="Lucida Console" panose="020B0609040504020204" pitchFamily="49" charset="0"/>
              </a:rPr>
              <a:t>r1 &lt;- reactive({</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input$x</a:t>
            </a:r>
            <a:r>
              <a:rPr dirty="0">
                <a:latin typeface="Lucida Console" panose="020B0609040504020204" pitchFamily="49" charset="0"/>
              </a:rPr>
              <a:t> * </a:t>
            </a:r>
            <a:r>
              <a:rPr dirty="0" err="1">
                <a:latin typeface="Lucida Console" panose="020B0609040504020204" pitchFamily="49" charset="0"/>
              </a:rPr>
              <a:t>input$y</a:t>
            </a: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FF9300"/>
                </a:solidFill>
                <a:latin typeface="Monaco"/>
                <a:ea typeface="Monaco"/>
                <a:cs typeface="Monaco"/>
                <a:sym typeface="Monaco"/>
              </a:defRPr>
            </a:pPr>
            <a:r>
              <a:rPr dirty="0">
                <a:latin typeface="Lucida Console" panose="020B0609040504020204" pitchFamily="49" charset="0"/>
              </a:rPr>
              <a:t># Updates only when </a:t>
            </a:r>
            <a:r>
              <a:rPr dirty="0" err="1">
                <a:latin typeface="Lucida Console" panose="020B0609040504020204" pitchFamily="49" charset="0"/>
              </a:rPr>
              <a:t>input$x</a:t>
            </a:r>
            <a:r>
              <a:rPr dirty="0">
                <a:latin typeface="Lucida Console" panose="020B0609040504020204" pitchFamily="49" charset="0"/>
              </a:rPr>
              <a:t> changes</a:t>
            </a:r>
          </a:p>
          <a:p>
            <a:pPr algn="l">
              <a:defRPr sz="3200">
                <a:solidFill>
                  <a:srgbClr val="000000"/>
                </a:solidFill>
                <a:latin typeface="Monaco"/>
                <a:ea typeface="Monaco"/>
                <a:cs typeface="Monaco"/>
                <a:sym typeface="Monaco"/>
              </a:defRPr>
            </a:pPr>
            <a:r>
              <a:rPr dirty="0">
                <a:latin typeface="Lucida Console" panose="020B0609040504020204" pitchFamily="49" charset="0"/>
              </a:rPr>
              <a:t>r2 &lt;- reactive({</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input$x</a:t>
            </a:r>
            <a:r>
              <a:rPr dirty="0">
                <a:latin typeface="Lucida Console" panose="020B0609040504020204" pitchFamily="49" charset="0"/>
              </a:rPr>
              <a:t> * isolate({ </a:t>
            </a:r>
            <a:r>
              <a:rPr dirty="0" err="1">
                <a:latin typeface="Lucida Console" panose="020B0609040504020204" pitchFamily="49" charset="0"/>
              </a:rPr>
              <a:t>input$y</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FF9300"/>
                </a:solidFill>
                <a:latin typeface="Monaco"/>
                <a:ea typeface="Monaco"/>
                <a:cs typeface="Monaco"/>
                <a:sym typeface="Monaco"/>
              </a:defRPr>
            </a:pPr>
            <a:r>
              <a:rPr dirty="0">
                <a:latin typeface="Lucida Console" panose="020B0609040504020204" pitchFamily="49" charset="0"/>
              </a:rPr>
              <a:t># Never updates; it will always have its original value</a:t>
            </a:r>
          </a:p>
          <a:p>
            <a:pPr algn="l">
              <a:defRPr sz="3200">
                <a:solidFill>
                  <a:srgbClr val="000000"/>
                </a:solidFill>
                <a:latin typeface="Monaco"/>
                <a:ea typeface="Monaco"/>
                <a:cs typeface="Monaco"/>
                <a:sym typeface="Monaco"/>
              </a:defRPr>
            </a:pPr>
            <a:r>
              <a:rPr dirty="0">
                <a:latin typeface="Lucida Console" panose="020B0609040504020204" pitchFamily="49" charset="0"/>
              </a:rPr>
              <a:t>r3 &lt;- reactive({</a:t>
            </a:r>
          </a:p>
          <a:p>
            <a:pPr algn="l">
              <a:defRPr sz="3200">
                <a:solidFill>
                  <a:srgbClr val="000000"/>
                </a:solidFill>
                <a:latin typeface="Monaco"/>
                <a:ea typeface="Monaco"/>
                <a:cs typeface="Monaco"/>
                <a:sym typeface="Monaco"/>
              </a:defRPr>
            </a:pPr>
            <a:r>
              <a:rPr dirty="0">
                <a:latin typeface="Lucida Console" panose="020B0609040504020204" pitchFamily="49" charset="0"/>
              </a:rPr>
              <a:t>  isolate({ </a:t>
            </a:r>
            <a:r>
              <a:rPr dirty="0" err="1">
                <a:latin typeface="Lucida Console" panose="020B0609040504020204" pitchFamily="49" charset="0"/>
              </a:rPr>
              <a:t>input$x</a:t>
            </a:r>
            <a:r>
              <a:rPr dirty="0">
                <a:latin typeface="Lucida Console" panose="020B0609040504020204" pitchFamily="49" charset="0"/>
              </a:rPr>
              <a:t> * </a:t>
            </a:r>
            <a:r>
              <a:rPr dirty="0" err="1">
                <a:latin typeface="Lucida Console" panose="020B0609040504020204" pitchFamily="49" charset="0"/>
              </a:rPr>
              <a:t>input$y</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Checking…"/>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Checking</a:t>
            </a:r>
          </a:p>
          <a:p>
            <a:pPr marL="0" indent="0" algn="r" defTabSz="800735">
              <a:spcBef>
                <a:spcPts val="6300"/>
              </a:spcBef>
              <a:buSzTx/>
              <a:buNone/>
              <a:defRPr sz="20370">
                <a:solidFill>
                  <a:srgbClr val="DBDBDB"/>
                </a:solidFill>
              </a:defRPr>
            </a:pPr>
            <a:r>
              <a:t>preconditions</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Cancel the current output (or observer) if a condition isn't met.…"/>
          <p:cNvSpPr txBox="1">
            <a:spLocks noGrp="1"/>
          </p:cNvSpPr>
          <p:nvPr>
            <p:ph type="body" idx="1"/>
          </p:nvPr>
        </p:nvSpPr>
        <p:spPr>
          <a:xfrm>
            <a:off x="821869" y="2770421"/>
            <a:ext cx="22752963" cy="6306655"/>
          </a:xfrm>
          <a:prstGeom prst="rect">
            <a:avLst/>
          </a:prstGeom>
        </p:spPr>
        <p:txBody>
          <a:bodyPr/>
          <a:lstStyle/>
          <a:p>
            <a:pPr marL="591697" indent="-591697" defTabSz="800735">
              <a:spcBef>
                <a:spcPts val="2900"/>
              </a:spcBef>
              <a:defRPr sz="4850"/>
            </a:pPr>
            <a:r>
              <a:t>Cancel the current output (or observer) if a condition isn't met.</a:t>
            </a:r>
          </a:p>
          <a:p>
            <a:pPr marL="1306199" lvl="1" indent="-591696" defTabSz="800735">
              <a:spcBef>
                <a:spcPts val="2900"/>
              </a:spcBef>
              <a:defRPr sz="4850"/>
            </a:pPr>
            <a:r>
              <a:rPr>
                <a:latin typeface="Monaco"/>
                <a:ea typeface="Monaco"/>
                <a:cs typeface="Monaco"/>
                <a:sym typeface="Monaco"/>
              </a:rPr>
              <a:t>req(input$text)</a:t>
            </a:r>
            <a:r>
              <a:t>: Ensure the user has provided a value for the "text" input</a:t>
            </a:r>
          </a:p>
          <a:p>
            <a:pPr marL="1306199" lvl="1" indent="-591696" defTabSz="800735">
              <a:spcBef>
                <a:spcPts val="2900"/>
              </a:spcBef>
              <a:defRPr sz="4850"/>
            </a:pPr>
            <a:r>
              <a:rPr>
                <a:latin typeface="Monaco"/>
                <a:ea typeface="Monaco"/>
                <a:cs typeface="Monaco"/>
                <a:sym typeface="Monaco"/>
              </a:rPr>
              <a:t>req(input$button)</a:t>
            </a:r>
            <a:r>
              <a:t>: Ensure the button has been pressed at least once</a:t>
            </a:r>
          </a:p>
          <a:p>
            <a:pPr marL="1306199" lvl="1" indent="-591696" defTabSz="800735">
              <a:spcBef>
                <a:spcPts val="2900"/>
              </a:spcBef>
              <a:defRPr sz="4850"/>
            </a:pPr>
            <a:r>
              <a:rPr>
                <a:latin typeface="Monaco"/>
                <a:ea typeface="Monaco"/>
                <a:cs typeface="Monaco"/>
                <a:sym typeface="Monaco"/>
              </a:rPr>
              <a:t>req(x %% 2 == 0)</a:t>
            </a:r>
            <a:r>
              <a:t>: Ensure that x is an even number</a:t>
            </a:r>
          </a:p>
          <a:p>
            <a:pPr marL="1306199" lvl="1" indent="-591696" defTabSz="800735">
              <a:spcBef>
                <a:spcPts val="2900"/>
              </a:spcBef>
              <a:defRPr sz="4850"/>
            </a:pPr>
            <a:r>
              <a:rPr>
                <a:latin typeface="Monaco"/>
                <a:ea typeface="Monaco"/>
                <a:cs typeface="Monaco"/>
                <a:sym typeface="Monaco"/>
              </a:rPr>
              <a:t>req(FALSE)</a:t>
            </a:r>
            <a:r>
              <a:t>: Unconditionally cancel the current reactive, observer, or output</a:t>
            </a:r>
          </a:p>
        </p:txBody>
      </p:sp>
      <p:sp>
        <p:nvSpPr>
          <p:cNvPr id="323" name="checking preconditions with req"/>
          <p:cNvSpPr txBox="1">
            <a:spLocks noGrp="1"/>
          </p:cNvSpPr>
          <p:nvPr>
            <p:ph type="body" idx="21"/>
          </p:nvPr>
        </p:nvSpPr>
        <p:spPr>
          <a:prstGeom prst="rect">
            <a:avLst/>
          </a:prstGeom>
        </p:spPr>
        <p:txBody>
          <a:bodyPr/>
          <a:lstStyle>
            <a:lvl1pPr defTabSz="511809">
              <a:defRPr sz="9300"/>
            </a:lvl1pPr>
          </a:lstStyle>
          <a:p>
            <a:r>
              <a:t>checking preconditions with req</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req(cond) is similar to:…"/>
          <p:cNvSpPr txBox="1">
            <a:spLocks noGrp="1"/>
          </p:cNvSpPr>
          <p:nvPr>
            <p:ph type="body" idx="1"/>
          </p:nvPr>
        </p:nvSpPr>
        <p:spPr>
          <a:xfrm>
            <a:off x="821869" y="2770421"/>
            <a:ext cx="22505949" cy="9422708"/>
          </a:xfrm>
          <a:prstGeom prst="rect">
            <a:avLst/>
          </a:prstGeom>
        </p:spPr>
        <p:txBody>
          <a:bodyPr/>
          <a:lstStyle/>
          <a:p>
            <a:pPr marL="487997" indent="-487997" defTabSz="660400">
              <a:spcBef>
                <a:spcPts val="2400"/>
              </a:spcBef>
              <a:defRPr sz="4000"/>
            </a:pPr>
            <a:r>
              <a:rPr dirty="0">
                <a:latin typeface="Monaco"/>
                <a:ea typeface="Monaco"/>
                <a:cs typeface="Monaco"/>
                <a:sym typeface="Monaco"/>
              </a:rPr>
              <a:t>req(</a:t>
            </a:r>
            <a:r>
              <a:rPr dirty="0" err="1">
                <a:latin typeface="Monaco"/>
                <a:ea typeface="Monaco"/>
                <a:cs typeface="Monaco"/>
                <a:sym typeface="Monaco"/>
              </a:rPr>
              <a:t>cond</a:t>
            </a:r>
            <a:r>
              <a:rPr dirty="0">
                <a:latin typeface="Monaco"/>
                <a:ea typeface="Monaco"/>
                <a:cs typeface="Monaco"/>
                <a:sym typeface="Monaco"/>
              </a:rPr>
              <a:t>)</a:t>
            </a:r>
            <a:r>
              <a:rPr dirty="0"/>
              <a:t> is similar to:</a:t>
            </a:r>
          </a:p>
          <a:p>
            <a:pPr marL="1077277" lvl="1" indent="-487997" defTabSz="660400">
              <a:spcBef>
                <a:spcPts val="0"/>
              </a:spcBef>
              <a:defRPr sz="4000">
                <a:latin typeface="Monaco"/>
                <a:ea typeface="Monaco"/>
                <a:cs typeface="Monaco"/>
                <a:sym typeface="Monaco"/>
              </a:defRPr>
            </a:pPr>
            <a:r>
              <a:rPr dirty="0" err="1">
                <a:latin typeface="Lucida Console" panose="020B0609040504020204" pitchFamily="49" charset="0"/>
              </a:rPr>
              <a:t>stopifnot</a:t>
            </a:r>
            <a:r>
              <a:rPr dirty="0">
                <a:latin typeface="Lucida Console" panose="020B0609040504020204" pitchFamily="49" charset="0"/>
              </a:rPr>
              <a:t>(</a:t>
            </a:r>
            <a:r>
              <a:rPr dirty="0" err="1">
                <a:latin typeface="Lucida Console" panose="020B0609040504020204" pitchFamily="49" charset="0"/>
              </a:rPr>
              <a:t>cond</a:t>
            </a:r>
            <a:r>
              <a:rPr dirty="0">
                <a:latin typeface="Lucida Console" panose="020B0609040504020204" pitchFamily="49" charset="0"/>
              </a:rPr>
              <a:t>)</a:t>
            </a:r>
          </a:p>
          <a:p>
            <a:pPr marL="1077277" lvl="1" indent="-487997" defTabSz="660400">
              <a:spcBef>
                <a:spcPts val="0"/>
              </a:spcBef>
              <a:defRPr sz="4000">
                <a:latin typeface="Monaco"/>
                <a:ea typeface="Monaco"/>
                <a:cs typeface="Monaco"/>
                <a:sym typeface="Monaco"/>
              </a:defRPr>
            </a:pPr>
            <a:r>
              <a:rPr dirty="0">
                <a:latin typeface="Lucida Console" panose="020B0609040504020204" pitchFamily="49" charset="0"/>
              </a:rPr>
              <a:t>if (!</a:t>
            </a:r>
            <a:r>
              <a:rPr dirty="0" err="1">
                <a:latin typeface="Lucida Console" panose="020B0609040504020204" pitchFamily="49" charset="0"/>
              </a:rPr>
              <a:t>cond</a:t>
            </a:r>
            <a:r>
              <a:rPr dirty="0">
                <a:latin typeface="Lucida Console" panose="020B0609040504020204" pitchFamily="49" charset="0"/>
              </a:rPr>
              <a:t>) stop()</a:t>
            </a:r>
          </a:p>
          <a:p>
            <a:pPr marL="1077277" lvl="1" indent="-487997" defTabSz="660400">
              <a:spcBef>
                <a:spcPts val="0"/>
              </a:spcBef>
              <a:defRPr sz="4000">
                <a:latin typeface="Monaco"/>
                <a:ea typeface="Monaco"/>
                <a:cs typeface="Monaco"/>
                <a:sym typeface="Monaco"/>
              </a:defRPr>
            </a:pPr>
            <a:r>
              <a:rPr dirty="0" err="1">
                <a:latin typeface="Lucida Console" panose="020B0609040504020204" pitchFamily="49" charset="0"/>
              </a:rPr>
              <a:t>assertthat</a:t>
            </a:r>
            <a:r>
              <a:rPr dirty="0">
                <a:latin typeface="Lucida Console" panose="020B0609040504020204" pitchFamily="49" charset="0"/>
              </a:rPr>
              <a:t>::</a:t>
            </a:r>
            <a:r>
              <a:rPr dirty="0" err="1">
                <a:latin typeface="Lucida Console" panose="020B0609040504020204" pitchFamily="49" charset="0"/>
              </a:rPr>
              <a:t>assert_that</a:t>
            </a:r>
            <a:r>
              <a:rPr dirty="0">
                <a:latin typeface="Lucida Console" panose="020B0609040504020204" pitchFamily="49" charset="0"/>
              </a:rPr>
              <a:t>(</a:t>
            </a:r>
            <a:r>
              <a:rPr dirty="0" err="1">
                <a:latin typeface="Lucida Console" panose="020B0609040504020204" pitchFamily="49" charset="0"/>
              </a:rPr>
              <a:t>cond</a:t>
            </a:r>
            <a:r>
              <a:rPr dirty="0">
                <a:latin typeface="Lucida Console" panose="020B0609040504020204" pitchFamily="49" charset="0"/>
              </a:rPr>
              <a:t>)</a:t>
            </a:r>
          </a:p>
          <a:p>
            <a:pPr marL="487997" indent="-487997" defTabSz="660400">
              <a:spcBef>
                <a:spcPts val="2400"/>
              </a:spcBef>
              <a:defRPr sz="4000"/>
            </a:pPr>
            <a:r>
              <a:rPr dirty="0"/>
              <a:t>but with these differences:</a:t>
            </a:r>
          </a:p>
          <a:p>
            <a:pPr marL="1077277" lvl="1" indent="-487997" defTabSz="660400">
              <a:spcBef>
                <a:spcPts val="0"/>
              </a:spcBef>
              <a:defRPr sz="4000"/>
            </a:pPr>
            <a:r>
              <a:rPr dirty="0"/>
              <a:t>Errors during output rendering show up with bold red text in the UI; </a:t>
            </a:r>
            <a:r>
              <a:rPr dirty="0">
                <a:latin typeface="Monaco"/>
                <a:ea typeface="Monaco"/>
                <a:cs typeface="Monaco"/>
                <a:sym typeface="Monaco"/>
              </a:rPr>
              <a:t>req</a:t>
            </a:r>
            <a:r>
              <a:rPr dirty="0"/>
              <a:t> just makes the output blank</a:t>
            </a:r>
          </a:p>
          <a:p>
            <a:pPr marL="1077277" lvl="1" indent="-487997" defTabSz="660400">
              <a:spcBef>
                <a:spcPts val="0"/>
              </a:spcBef>
              <a:defRPr sz="4000"/>
            </a:pPr>
            <a:r>
              <a:rPr dirty="0"/>
              <a:t>Rather than verifying that </a:t>
            </a:r>
            <a:r>
              <a:rPr dirty="0" err="1">
                <a:latin typeface="Monaco"/>
                <a:ea typeface="Monaco"/>
                <a:cs typeface="Monaco"/>
                <a:sym typeface="Monaco"/>
              </a:rPr>
              <a:t>cond</a:t>
            </a:r>
            <a:r>
              <a:rPr dirty="0"/>
              <a:t> is </a:t>
            </a:r>
            <a:r>
              <a:rPr i="1" dirty="0"/>
              <a:t>true</a:t>
            </a:r>
            <a:r>
              <a:rPr dirty="0"/>
              <a:t>, </a:t>
            </a:r>
            <a:r>
              <a:rPr dirty="0">
                <a:latin typeface="Monaco"/>
                <a:ea typeface="Monaco"/>
                <a:cs typeface="Monaco"/>
                <a:sym typeface="Monaco"/>
              </a:rPr>
              <a:t>req</a:t>
            </a:r>
            <a:r>
              <a:rPr dirty="0"/>
              <a:t> verifies that </a:t>
            </a:r>
            <a:r>
              <a:rPr dirty="0" err="1">
                <a:latin typeface="Monaco"/>
                <a:ea typeface="Monaco"/>
                <a:cs typeface="Monaco"/>
                <a:sym typeface="Monaco"/>
              </a:rPr>
              <a:t>cond</a:t>
            </a:r>
            <a:r>
              <a:rPr dirty="0"/>
              <a:t> is </a:t>
            </a:r>
            <a:r>
              <a:rPr i="1" dirty="0"/>
              <a:t>truthy</a:t>
            </a:r>
            <a:r>
              <a:rPr dirty="0"/>
              <a:t> (see </a:t>
            </a:r>
            <a:r>
              <a:rPr dirty="0">
                <a:latin typeface="Monaco"/>
                <a:ea typeface="Monaco"/>
                <a:cs typeface="Monaco"/>
                <a:sym typeface="Monaco"/>
              </a:rPr>
              <a:t>?</a:t>
            </a:r>
            <a:r>
              <a:rPr dirty="0" err="1">
                <a:latin typeface="Monaco"/>
                <a:ea typeface="Monaco"/>
                <a:cs typeface="Monaco"/>
                <a:sym typeface="Monaco"/>
              </a:rPr>
              <a:t>isTruthy</a:t>
            </a:r>
            <a:r>
              <a:rPr dirty="0"/>
              <a:t>)</a:t>
            </a:r>
          </a:p>
          <a:p>
            <a:pPr marL="1666557" lvl="2" indent="-487997" defTabSz="660400">
              <a:spcBef>
                <a:spcPts val="0"/>
              </a:spcBef>
              <a:defRPr sz="4000"/>
            </a:pPr>
            <a:r>
              <a:rPr dirty="0"/>
              <a:t>Feels unnatural to be so arbitrary and nebulous, but this definition is just too practical for UI programming</a:t>
            </a:r>
          </a:p>
          <a:p>
            <a:pPr marL="1077277" lvl="1" indent="-487997" defTabSz="660400">
              <a:spcBef>
                <a:spcPts val="0"/>
              </a:spcBef>
              <a:defRPr sz="4000"/>
            </a:pPr>
            <a:r>
              <a:rPr dirty="0"/>
              <a:t>Most importantly, </a:t>
            </a:r>
            <a:r>
              <a:rPr dirty="0">
                <a:latin typeface="Monaco"/>
                <a:ea typeface="Monaco"/>
                <a:cs typeface="Monaco"/>
                <a:sym typeface="Monaco"/>
              </a:rPr>
              <a:t>req</a:t>
            </a:r>
            <a:r>
              <a:rPr dirty="0"/>
              <a:t> is like an error in that it "infects" the downstream elements of the reactive graph (if a reactive throws an error, then any other reactive/observer/output that tries to access it will also throw an error)</a:t>
            </a:r>
          </a:p>
        </p:txBody>
      </p:sp>
      <p:sp>
        <p:nvSpPr>
          <p:cNvPr id="326" name="checking preconditions with req"/>
          <p:cNvSpPr txBox="1">
            <a:spLocks noGrp="1"/>
          </p:cNvSpPr>
          <p:nvPr>
            <p:ph type="body" idx="21"/>
          </p:nvPr>
        </p:nvSpPr>
        <p:spPr>
          <a:prstGeom prst="rect">
            <a:avLst/>
          </a:prstGeom>
        </p:spPr>
        <p:txBody>
          <a:bodyPr/>
          <a:lstStyle>
            <a:lvl1pPr defTabSz="511809">
              <a:defRPr sz="9300"/>
            </a:lvl1pPr>
          </a:lstStyle>
          <a:p>
            <a:r>
              <a:t>checking preconditions with req</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ggplot2"/>
          <p:cNvSpPr txBox="1">
            <a:spLocks noGrp="1"/>
          </p:cNvSpPr>
          <p:nvPr>
            <p:ph type="body" idx="21"/>
          </p:nvPr>
        </p:nvSpPr>
        <p:spPr>
          <a:xfrm>
            <a:off x="1273571" y="3291316"/>
            <a:ext cx="21836858" cy="7133368"/>
          </a:xfrm>
          <a:prstGeom prst="rect">
            <a:avLst/>
          </a:prstGeom>
        </p:spPr>
        <p:txBody>
          <a:bodyPr/>
          <a:lstStyle>
            <a:lvl1pPr marL="0" indent="0" algn="r">
              <a:buSzTx/>
              <a:buNone/>
              <a:defRPr sz="21000">
                <a:solidFill>
                  <a:srgbClr val="FFFFFF"/>
                </a:solidFill>
              </a:defRPr>
            </a:lvl1pPr>
          </a:lstStyle>
          <a:p>
            <a:r>
              <a:rPr lang="en-US" dirty="0"/>
              <a:t>g</a:t>
            </a:r>
            <a:r>
              <a:rPr dirty="0"/>
              <a:t>gplot2</a:t>
            </a:r>
            <a:r>
              <a:rPr lang="en-US" dirty="0"/>
              <a:t> refresh</a:t>
            </a:r>
            <a:endParaRPr dirty="0"/>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2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3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31"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32"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33"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34" name="Open dynamic.R and run it.…"/>
          <p:cNvSpPr txBox="1">
            <a:spLocks noGrp="1"/>
          </p:cNvSpPr>
          <p:nvPr>
            <p:ph type="body" idx="21"/>
          </p:nvPr>
        </p:nvSpPr>
        <p:spPr>
          <a:prstGeom prst="rect">
            <a:avLst/>
          </a:prstGeom>
        </p:spPr>
        <p:txBody>
          <a:bodyPr/>
          <a:lstStyle/>
          <a:p>
            <a:r>
              <a:t>Open </a:t>
            </a:r>
            <a:r>
              <a:rPr>
                <a:latin typeface="Monaco"/>
                <a:ea typeface="Monaco"/>
                <a:cs typeface="Monaco"/>
                <a:sym typeface="Monaco"/>
              </a:rPr>
              <a:t>dynamic.R</a:t>
            </a:r>
            <a:r>
              <a:t> and run it.</a:t>
            </a:r>
          </a:p>
          <a:p>
            <a:r>
              <a:t>It has lots of errors in the browser and the R console — ignore those for the moment.</a:t>
            </a:r>
          </a:p>
          <a:p>
            <a:r>
              <a:t>From the app, upload the </a:t>
            </a:r>
            <a:r>
              <a:rPr>
                <a:latin typeface="Monaco"/>
                <a:ea typeface="Monaco"/>
                <a:cs typeface="Monaco"/>
                <a:sym typeface="Monaco"/>
              </a:rPr>
              <a:t>diamonds.csv</a:t>
            </a:r>
            <a:r>
              <a:t> file found in the same directory. Now everything looks good.</a:t>
            </a:r>
          </a:p>
          <a:p>
            <a:r>
              <a:t>See if you can figure out why these errors appear when the app first comes up, and how you can get them to go away (first without </a:t>
            </a:r>
            <a:r>
              <a:rPr>
                <a:latin typeface="Monaco"/>
                <a:ea typeface="Monaco"/>
                <a:cs typeface="Monaco"/>
                <a:sym typeface="Monaco"/>
              </a:rPr>
              <a:t>req</a:t>
            </a:r>
            <a:r>
              <a:t>, and then, if you have time and can figure out how, using </a:t>
            </a:r>
            <a:r>
              <a:rPr>
                <a:latin typeface="Monaco"/>
                <a:ea typeface="Monaco"/>
                <a:cs typeface="Monaco"/>
                <a:sym typeface="Monaco"/>
              </a:rPr>
              <a:t>req</a:t>
            </a:r>
            <a:r>
              <a:t>).</a:t>
            </a:r>
          </a:p>
        </p:txBody>
      </p:sp>
      <p:pic>
        <p:nvPicPr>
          <p:cNvPr id="335"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35"/>
                </p:tgtEl>
              </p:cMediaNode>
            </p:video>
            <p:seq concurrent="1" prevAc="none" nextAc="seek">
              <p:cTn id="8" restart="whenNotActive" fill="hold" evtFilter="cancelBubble" nodeType="interactiveSeq">
                <p:stCondLst>
                  <p:cond evt="onClick" delay="0">
                    <p:tgtEl>
                      <p:spTgt spid="33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35"/>
                                        </p:tgtEl>
                                      </p:cBhvr>
                                    </p:cmd>
                                  </p:childTnLst>
                                </p:cTn>
                              </p:par>
                            </p:childTnLst>
                          </p:cTn>
                        </p:par>
                      </p:childTnLst>
                    </p:cTn>
                  </p:par>
                </p:childTnLst>
              </p:cTn>
              <p:nextCondLst>
                <p:cond evt="onClick" delay="0">
                  <p:tgtEl>
                    <p:spTgt spid="335"/>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3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3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4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41"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342" name="Antisolution:dynamic-antisolution.R.…"/>
          <p:cNvSpPr txBox="1">
            <a:spLocks noGrp="1"/>
          </p:cNvSpPr>
          <p:nvPr>
            <p:ph type="body" idx="21"/>
          </p:nvPr>
        </p:nvSpPr>
        <p:spPr>
          <a:prstGeom prst="rect">
            <a:avLst/>
          </a:prstGeom>
        </p:spPr>
        <p:txBody>
          <a:bodyPr/>
          <a:lstStyle/>
          <a:p>
            <a:pPr marL="573397" indent="-573397" defTabSz="775969">
              <a:spcBef>
                <a:spcPts val="2800"/>
              </a:spcBef>
              <a:defRPr sz="4700"/>
            </a:pPr>
            <a:r>
              <a:t>Antisolution:</a:t>
            </a:r>
            <a:r>
              <a:rPr>
                <a:latin typeface="Monaco"/>
                <a:ea typeface="Monaco"/>
                <a:cs typeface="Monaco"/>
                <a:sym typeface="Monaco"/>
              </a:rPr>
              <a:t>dynamic-antisolution.R</a:t>
            </a:r>
            <a:r>
              <a:t>.</a:t>
            </a:r>
          </a:p>
          <a:p>
            <a:pPr marL="1265801" lvl="1" indent="-573397" defTabSz="775969">
              <a:spcBef>
                <a:spcPts val="2800"/>
              </a:spcBef>
              <a:defRPr sz="4700"/>
            </a:pPr>
            <a:r>
              <a:t>This is how you used to have to do it: check for missing values yourself, and </a:t>
            </a:r>
            <a:r>
              <a:rPr>
                <a:latin typeface="Monaco"/>
                <a:ea typeface="Monaco"/>
                <a:cs typeface="Monaco"/>
                <a:sym typeface="Monaco"/>
              </a:rPr>
              <a:t>return(NULL)</a:t>
            </a:r>
            <a:r>
              <a:t>.</a:t>
            </a:r>
          </a:p>
          <a:p>
            <a:pPr marL="1265801" lvl="1" indent="-573397" defTabSz="775969">
              <a:spcBef>
                <a:spcPts val="2800"/>
              </a:spcBef>
              <a:defRPr sz="4700"/>
            </a:pPr>
            <a:r>
              <a:t>You had to do this in every reactive, observer, or output that could have a missing value, plus all of the reactives, observers, and outputs that are downstream!</a:t>
            </a:r>
          </a:p>
          <a:p>
            <a:pPr marL="573397" indent="-573397" defTabSz="775969">
              <a:spcBef>
                <a:spcPts val="2800"/>
              </a:spcBef>
              <a:defRPr sz="4700"/>
            </a:pPr>
            <a:r>
              <a:t>Solution: </a:t>
            </a:r>
            <a:r>
              <a:rPr>
                <a:latin typeface="Monaco"/>
                <a:ea typeface="Monaco"/>
                <a:cs typeface="Monaco"/>
                <a:sym typeface="Monaco"/>
              </a:rPr>
              <a:t>dynamic-solution.R</a:t>
            </a:r>
            <a:r>
              <a:t>.</a:t>
            </a:r>
          </a:p>
          <a:p>
            <a:pPr marL="1265801" lvl="1" indent="-573397" defTabSz="775969">
              <a:spcBef>
                <a:spcPts val="2800"/>
              </a:spcBef>
              <a:defRPr sz="4700"/>
            </a:pPr>
            <a:r>
              <a:t>Now you can use req in the reactives, observers, and outputs that directly use potentially-missing inputs, and everything downstream can just not worry about it.</a:t>
            </a:r>
          </a:p>
        </p:txBody>
      </p:sp>
      <p:pic>
        <p:nvPicPr>
          <p:cNvPr id="343"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Time as a…"/>
          <p:cNvSpPr txBox="1">
            <a:spLocks noGrp="1"/>
          </p:cNvSpPr>
          <p:nvPr>
            <p:ph type="body" idx="21"/>
          </p:nvPr>
        </p:nvSpPr>
        <p:spPr>
          <a:prstGeom prst="rect">
            <a:avLst/>
          </a:prstGeom>
        </p:spPr>
        <p:txBody>
          <a:bodyPr/>
          <a:lstStyle/>
          <a:p>
            <a:pPr marL="0" indent="0" algn="r" defTabSz="751205">
              <a:spcBef>
                <a:spcPts val="5900"/>
              </a:spcBef>
              <a:buSzTx/>
              <a:buNone/>
              <a:defRPr sz="19110">
                <a:solidFill>
                  <a:srgbClr val="FFFFFF"/>
                </a:solidFill>
              </a:defRPr>
            </a:pPr>
            <a:r>
              <a:t>Time as a</a:t>
            </a:r>
          </a:p>
          <a:p>
            <a:pPr marL="0" indent="0" algn="r" defTabSz="751205">
              <a:spcBef>
                <a:spcPts val="5900"/>
              </a:spcBef>
              <a:buSzTx/>
              <a:buNone/>
              <a:defRPr sz="19110">
                <a:solidFill>
                  <a:srgbClr val="DBDBDB"/>
                </a:solidFill>
              </a:defRPr>
            </a:pPr>
            <a:r>
              <a:t>reactive source</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4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351" name="font-awesome_4-6-3_users_256_0_d3d3d3_none.png" descr="font-awesome_4-6-3_users_256_0_d3d3d3_none.png"/>
          <p:cNvPicPr>
            <a:picLocks noChangeAspect="1"/>
          </p:cNvPicPr>
          <p:nvPr/>
        </p:nvPicPr>
        <p:blipFill>
          <a:blip r:embed="rId3"/>
          <a:stretch>
            <a:fillRect/>
          </a:stretch>
        </p:blipFill>
        <p:spPr>
          <a:xfrm>
            <a:off x="258712" y="254000"/>
            <a:ext cx="3251201" cy="3251200"/>
          </a:xfrm>
          <a:prstGeom prst="rect">
            <a:avLst/>
          </a:prstGeom>
          <a:ln w="12700">
            <a:miter lim="400000"/>
          </a:ln>
        </p:spPr>
      </p:pic>
      <p:sp>
        <p:nvSpPr>
          <p:cNvPr id="352"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53" name="What will this prouduce?"/>
          <p:cNvSpPr txBox="1">
            <a:spLocks noGrp="1"/>
          </p:cNvSpPr>
          <p:nvPr>
            <p:ph type="body" idx="21"/>
          </p:nvPr>
        </p:nvSpPr>
        <p:spPr>
          <a:xfrm>
            <a:off x="3390303" y="2286832"/>
            <a:ext cx="17445237" cy="1205668"/>
          </a:xfrm>
          <a:prstGeom prst="rect">
            <a:avLst/>
          </a:prstGeom>
        </p:spPr>
        <p:txBody>
          <a:bodyPr/>
          <a:lstStyle/>
          <a:p>
            <a:r>
              <a:t>What will this prouduce?</a:t>
            </a:r>
          </a:p>
        </p:txBody>
      </p:sp>
      <p:sp>
        <p:nvSpPr>
          <p:cNvPr id="354" name="Rectangle"/>
          <p:cNvSpPr/>
          <p:nvPr/>
        </p:nvSpPr>
        <p:spPr>
          <a:xfrm>
            <a:off x="1033450" y="4157637"/>
            <a:ext cx="22317100" cy="6322067"/>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55" name="ui &lt;- basicPage( verbatimTextOutput(“text&quot;) )…"/>
          <p:cNvSpPr txBox="1"/>
          <p:nvPr/>
        </p:nvSpPr>
        <p:spPr>
          <a:xfrm>
            <a:off x="1290677" y="4805162"/>
            <a:ext cx="21802646" cy="5027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ui</a:t>
            </a:r>
            <a:r>
              <a:rPr dirty="0">
                <a:latin typeface="Lucida Console" panose="020B0609040504020204" pitchFamily="49" charset="0"/>
              </a:rPr>
              <a:t> &lt;- </a:t>
            </a:r>
            <a:r>
              <a:rPr dirty="0" err="1">
                <a:latin typeface="Lucida Console" panose="020B0609040504020204" pitchFamily="49" charset="0"/>
              </a:rPr>
              <a:t>basicPage</a:t>
            </a:r>
            <a:r>
              <a:rPr dirty="0">
                <a:latin typeface="Lucida Console" panose="020B0609040504020204" pitchFamily="49" charset="0"/>
              </a:rPr>
              <a:t>( </a:t>
            </a:r>
            <a:r>
              <a:rPr dirty="0" err="1">
                <a:latin typeface="Lucida Console" panose="020B0609040504020204" pitchFamily="49" charset="0"/>
              </a:rPr>
              <a:t>verbatimTextOutput</a:t>
            </a:r>
            <a:r>
              <a:rPr dirty="0">
                <a:latin typeface="Lucida Console" panose="020B0609040504020204" pitchFamily="49" charset="0"/>
              </a:rPr>
              <a:t>(“text") )</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server &lt;- function(input, output){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r &lt;- reactive({ </a:t>
            </a:r>
            <a:r>
              <a:rPr dirty="0" err="1">
                <a:latin typeface="Lucida Console" panose="020B0609040504020204" pitchFamily="49" charset="0"/>
              </a:rPr>
              <a:t>Sys.time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output$text</a:t>
            </a:r>
            <a:r>
              <a:rPr dirty="0">
                <a:latin typeface="Lucida Console" panose="020B0609040504020204" pitchFamily="49" charset="0"/>
              </a:rPr>
              <a:t> &lt;- </a:t>
            </a:r>
            <a:r>
              <a:rPr dirty="0" err="1">
                <a:latin typeface="Lucida Console" panose="020B0609040504020204" pitchFamily="49" charset="0"/>
              </a:rPr>
              <a:t>renderPrint</a:t>
            </a:r>
            <a:r>
              <a:rPr dirty="0">
                <a:latin typeface="Lucida Console" panose="020B0609040504020204" pitchFamily="49" charset="0"/>
              </a:rPr>
              <a:t>({ r()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shinyApp</a:t>
            </a:r>
            <a:r>
              <a:rPr dirty="0">
                <a:latin typeface="Lucida Console" panose="020B0609040504020204" pitchFamily="49" charset="0"/>
              </a:rPr>
              <a:t>(</a:t>
            </a:r>
            <a:r>
              <a:rPr dirty="0" err="1">
                <a:latin typeface="Lucida Console" panose="020B0609040504020204" pitchFamily="49" charset="0"/>
              </a:rPr>
              <a:t>ui</a:t>
            </a:r>
            <a:r>
              <a:rPr dirty="0">
                <a:latin typeface="Lucida Console" panose="020B0609040504020204" pitchFamily="49" charset="0"/>
              </a:rPr>
              <a:t>, server)</a:t>
            </a:r>
          </a:p>
        </p:txBody>
      </p:sp>
      <p:grpSp>
        <p:nvGrpSpPr>
          <p:cNvPr id="358" name="Group"/>
          <p:cNvGrpSpPr/>
          <p:nvPr/>
        </p:nvGrpSpPr>
        <p:grpSpPr>
          <a:xfrm>
            <a:off x="10542788" y="6051213"/>
            <a:ext cx="11057335" cy="2136974"/>
            <a:chOff x="0" y="0"/>
            <a:chExt cx="11057334" cy="2136973"/>
          </a:xfrm>
        </p:grpSpPr>
        <p:sp>
          <p:nvSpPr>
            <p:cNvPr id="356" name="An app that reports Sys.time() at the time of first launch, and then doesn’t update it"/>
            <p:cNvSpPr/>
            <p:nvPr/>
          </p:nvSpPr>
          <p:spPr>
            <a:xfrm>
              <a:off x="3444874" y="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500">
                  <a:solidFill>
                    <a:srgbClr val="005493"/>
                  </a:solidFill>
                </a:defRPr>
              </a:lvl1pPr>
            </a:lstStyle>
            <a:p>
              <a:r>
                <a:t>An app that reports Sys.time() at the time of first launch, and then doesn’t update it</a:t>
              </a:r>
            </a:p>
          </p:txBody>
        </p:sp>
        <p:sp>
          <p:nvSpPr>
            <p:cNvPr id="357"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358"/>
                                        </p:tgtEl>
                                        <p:attrNameLst>
                                          <p:attrName>style.visibility</p:attrName>
                                        </p:attrNameLst>
                                      </p:cBhvr>
                                      <p:to>
                                        <p:strVal val="visible"/>
                                      </p:to>
                                    </p:set>
                                    <p:animEffect transition="in" filter="wipe(right)">
                                      <p:cBhvr>
                                        <p:cTn id="7" dur="1000"/>
                                        <p:tgtEl>
                                          <p:spTgt spid="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 grpId="0"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6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6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6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364" name="font-awesome_4-6-3_users_256_0_d3d3d3_none.png" descr="font-awesome_4-6-3_users_256_0_d3d3d3_none.png"/>
          <p:cNvPicPr>
            <a:picLocks noChangeAspect="1"/>
          </p:cNvPicPr>
          <p:nvPr/>
        </p:nvPicPr>
        <p:blipFill>
          <a:blip r:embed="rId3"/>
          <a:stretch>
            <a:fillRect/>
          </a:stretch>
        </p:blipFill>
        <p:spPr>
          <a:xfrm>
            <a:off x="258712" y="254000"/>
            <a:ext cx="3251201" cy="3251200"/>
          </a:xfrm>
          <a:prstGeom prst="rect">
            <a:avLst/>
          </a:prstGeom>
          <a:ln w="12700">
            <a:miter lim="400000"/>
          </a:ln>
        </p:spPr>
      </p:pic>
      <p:sp>
        <p:nvSpPr>
          <p:cNvPr id="365"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66" name="What will this prouduce?"/>
          <p:cNvSpPr txBox="1">
            <a:spLocks noGrp="1"/>
          </p:cNvSpPr>
          <p:nvPr>
            <p:ph type="body" idx="21"/>
          </p:nvPr>
        </p:nvSpPr>
        <p:spPr>
          <a:xfrm>
            <a:off x="3390303" y="2286832"/>
            <a:ext cx="17445237" cy="1205668"/>
          </a:xfrm>
          <a:prstGeom prst="rect">
            <a:avLst/>
          </a:prstGeom>
        </p:spPr>
        <p:txBody>
          <a:bodyPr/>
          <a:lstStyle/>
          <a:p>
            <a:r>
              <a:t>What will this prouduce?</a:t>
            </a:r>
          </a:p>
        </p:txBody>
      </p:sp>
      <p:sp>
        <p:nvSpPr>
          <p:cNvPr id="367" name="Rectangle"/>
          <p:cNvSpPr/>
          <p:nvPr/>
        </p:nvSpPr>
        <p:spPr>
          <a:xfrm>
            <a:off x="1033450" y="4157637"/>
            <a:ext cx="22317100" cy="76232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68" name="ui &lt;- basicPage( verbatimTextOutput(“text&quot;) )…"/>
          <p:cNvSpPr txBox="1"/>
          <p:nvPr/>
        </p:nvSpPr>
        <p:spPr>
          <a:xfrm>
            <a:off x="1290677" y="4717077"/>
            <a:ext cx="21802646" cy="65043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ui</a:t>
            </a:r>
            <a:r>
              <a:rPr dirty="0">
                <a:latin typeface="Lucida Console" panose="020B0609040504020204" pitchFamily="49" charset="0"/>
              </a:rPr>
              <a:t> &lt;- </a:t>
            </a:r>
            <a:r>
              <a:rPr dirty="0" err="1">
                <a:latin typeface="Lucida Console" panose="020B0609040504020204" pitchFamily="49" charset="0"/>
              </a:rPr>
              <a:t>basicPage</a:t>
            </a:r>
            <a:r>
              <a:rPr dirty="0">
                <a:latin typeface="Lucida Console" panose="020B0609040504020204" pitchFamily="49" charset="0"/>
              </a:rPr>
              <a:t>( </a:t>
            </a:r>
            <a:r>
              <a:rPr dirty="0" err="1">
                <a:latin typeface="Lucida Console" panose="020B0609040504020204" pitchFamily="49" charset="0"/>
              </a:rPr>
              <a:t>verbatimTextOutput</a:t>
            </a:r>
            <a:r>
              <a:rPr dirty="0">
                <a:latin typeface="Lucida Console" panose="020B0609040504020204" pitchFamily="49" charset="0"/>
              </a:rPr>
              <a:t>(“text") )</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server &lt;- function(input, output){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r &lt;- reactive({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invalidateLater</a:t>
            </a:r>
            <a:r>
              <a:rPr dirty="0">
                <a:latin typeface="Lucida Console" panose="020B0609040504020204" pitchFamily="49" charset="0"/>
              </a:rPr>
              <a:t>(1000)</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Sys.time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output$text</a:t>
            </a:r>
            <a:r>
              <a:rPr dirty="0">
                <a:latin typeface="Lucida Console" panose="020B0609040504020204" pitchFamily="49" charset="0"/>
              </a:rPr>
              <a:t> &lt;- </a:t>
            </a:r>
            <a:r>
              <a:rPr dirty="0" err="1">
                <a:latin typeface="Lucida Console" panose="020B0609040504020204" pitchFamily="49" charset="0"/>
              </a:rPr>
              <a:t>renderPrint</a:t>
            </a:r>
            <a:r>
              <a:rPr dirty="0">
                <a:latin typeface="Lucida Console" panose="020B0609040504020204" pitchFamily="49" charset="0"/>
              </a:rPr>
              <a:t>({ r()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shinyApp</a:t>
            </a:r>
            <a:r>
              <a:rPr dirty="0">
                <a:latin typeface="Lucida Console" panose="020B0609040504020204" pitchFamily="49" charset="0"/>
              </a:rPr>
              <a:t>(</a:t>
            </a:r>
            <a:r>
              <a:rPr dirty="0" err="1">
                <a:latin typeface="Lucida Console" panose="020B0609040504020204" pitchFamily="49" charset="0"/>
              </a:rPr>
              <a:t>ui</a:t>
            </a:r>
            <a:r>
              <a:rPr dirty="0">
                <a:latin typeface="Lucida Console" panose="020B0609040504020204" pitchFamily="49" charset="0"/>
              </a:rPr>
              <a:t>, server)</a:t>
            </a:r>
          </a:p>
        </p:txBody>
      </p:sp>
      <p:grpSp>
        <p:nvGrpSpPr>
          <p:cNvPr id="371" name="Group"/>
          <p:cNvGrpSpPr/>
          <p:nvPr/>
        </p:nvGrpSpPr>
        <p:grpSpPr>
          <a:xfrm>
            <a:off x="10542788" y="6250183"/>
            <a:ext cx="11057335" cy="2136975"/>
            <a:chOff x="0" y="0"/>
            <a:chExt cx="11057334" cy="2136973"/>
          </a:xfrm>
        </p:grpSpPr>
        <p:sp>
          <p:nvSpPr>
            <p:cNvPr id="369" name="An app updates reported Sys.time() every second"/>
            <p:cNvSpPr/>
            <p:nvPr/>
          </p:nvSpPr>
          <p:spPr>
            <a:xfrm>
              <a:off x="3444874" y="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500">
                  <a:solidFill>
                    <a:srgbClr val="005493"/>
                  </a:solidFill>
                </a:defRPr>
              </a:lvl1pPr>
            </a:lstStyle>
            <a:p>
              <a:r>
                <a:t>An app updates reported Sys.time() every second</a:t>
              </a:r>
            </a:p>
          </p:txBody>
        </p:sp>
        <p:sp>
          <p:nvSpPr>
            <p:cNvPr id="370"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371"/>
                                        </p:tgtEl>
                                        <p:attrNameLst>
                                          <p:attrName>style.visibility</p:attrName>
                                        </p:attrNameLst>
                                      </p:cBhvr>
                                      <p:to>
                                        <p:strVal val="visible"/>
                                      </p:to>
                                    </p:set>
                                    <p:animEffect transition="in" filter="wipe(right)">
                                      <p:cBhvr>
                                        <p:cTn id="7" dur="1000"/>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 grpId="0" animBg="1" advAuto="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Limiting…"/>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Limiting</a:t>
            </a:r>
          </a:p>
          <a:p>
            <a:pPr marL="0" indent="0" algn="r" defTabSz="800735">
              <a:spcBef>
                <a:spcPts val="6300"/>
              </a:spcBef>
              <a:buSzTx/>
              <a:buNone/>
              <a:defRPr sz="20370">
                <a:solidFill>
                  <a:srgbClr val="DBDBDB"/>
                </a:solidFill>
              </a:defRPr>
            </a:pPr>
            <a:r>
              <a:t>rate</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If a reactive value or expression changes too fast for downstream calculations to keep up, you can end up with a bad user experience (laggy experience, wasted work).…"/>
          <p:cNvSpPr txBox="1">
            <a:spLocks noGrp="1"/>
          </p:cNvSpPr>
          <p:nvPr>
            <p:ph type="body" sz="half" idx="1"/>
          </p:nvPr>
        </p:nvSpPr>
        <p:spPr>
          <a:xfrm>
            <a:off x="821869" y="2770421"/>
            <a:ext cx="22752963" cy="3956763"/>
          </a:xfrm>
          <a:prstGeom prst="rect">
            <a:avLst/>
          </a:prstGeom>
        </p:spPr>
        <p:txBody>
          <a:bodyPr/>
          <a:lstStyle/>
          <a:p>
            <a:pPr marL="555097" indent="-555097" defTabSz="751205">
              <a:spcBef>
                <a:spcPts val="2700"/>
              </a:spcBef>
              <a:defRPr sz="4550"/>
            </a:pPr>
            <a:r>
              <a:t>If a reactive value or expression changes too fast for downstream calculations to keep up, you can end up with a bad user experience (laggy experience, wasted work).</a:t>
            </a:r>
          </a:p>
          <a:p>
            <a:pPr marL="1225403" lvl="1" indent="-555097" defTabSz="751205">
              <a:spcBef>
                <a:spcPts val="2700"/>
              </a:spcBef>
              <a:defRPr sz="4550"/>
            </a:pPr>
            <a:r>
              <a:rPr>
                <a:latin typeface="Monaco"/>
                <a:ea typeface="Monaco"/>
                <a:cs typeface="Monaco"/>
                <a:sym typeface="Monaco"/>
              </a:rPr>
              <a:t>debounce</a:t>
            </a:r>
            <a:r>
              <a:t> and </a:t>
            </a:r>
            <a:r>
              <a:rPr>
                <a:latin typeface="Monaco"/>
                <a:ea typeface="Monaco"/>
                <a:cs typeface="Monaco"/>
                <a:sym typeface="Monaco"/>
              </a:rPr>
              <a:t>throttle</a:t>
            </a:r>
            <a:r>
              <a:t> take a reactive expression object as input, and return a rate-limited version of that reactive expression.</a:t>
            </a:r>
          </a:p>
        </p:txBody>
      </p:sp>
      <p:sp>
        <p:nvSpPr>
          <p:cNvPr id="376" name="debounce and throttle"/>
          <p:cNvSpPr txBox="1">
            <a:spLocks noGrp="1"/>
          </p:cNvSpPr>
          <p:nvPr>
            <p:ph type="body" idx="21"/>
          </p:nvPr>
        </p:nvSpPr>
        <p:spPr>
          <a:prstGeom prst="rect">
            <a:avLst/>
          </a:prstGeom>
        </p:spPr>
        <p:txBody>
          <a:bodyPr/>
          <a:lstStyle/>
          <a:p>
            <a:r>
              <a:t>debounce and throttle</a:t>
            </a:r>
          </a:p>
        </p:txBody>
      </p:sp>
      <p:sp>
        <p:nvSpPr>
          <p:cNvPr id="377" name="Rectangle"/>
          <p:cNvSpPr/>
          <p:nvPr/>
        </p:nvSpPr>
        <p:spPr>
          <a:xfrm>
            <a:off x="1033450" y="6870700"/>
            <a:ext cx="22317100" cy="521880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8" name="# A reactive that updates as often as every 50 milliseconds…"/>
          <p:cNvSpPr txBox="1"/>
          <p:nvPr/>
        </p:nvSpPr>
        <p:spPr>
          <a:xfrm>
            <a:off x="1290677" y="7212812"/>
            <a:ext cx="21802646" cy="4534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19191"/>
                </a:solidFill>
                <a:latin typeface="Monaco"/>
                <a:ea typeface="Monaco"/>
                <a:cs typeface="Monaco"/>
                <a:sym typeface="Monaco"/>
              </a:defRPr>
            </a:pPr>
            <a:r>
              <a:rPr dirty="0">
                <a:latin typeface="Lucida Console" panose="020B0609040504020204" pitchFamily="49" charset="0"/>
              </a:rPr>
              <a:t># A reactive that updates as often as every 50 milliseconds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fast_reactive</a:t>
            </a:r>
            <a:r>
              <a:rPr dirty="0">
                <a:latin typeface="Lucida Console" panose="020B0609040504020204" pitchFamily="49" charset="0"/>
              </a:rPr>
              <a:t> &lt;- reactive({ ... })</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919191"/>
                </a:solidFill>
                <a:latin typeface="Monaco"/>
                <a:ea typeface="Monaco"/>
                <a:cs typeface="Monaco"/>
                <a:sym typeface="Monaco"/>
              </a:defRPr>
            </a:pPr>
            <a:r>
              <a:rPr dirty="0">
                <a:latin typeface="Lucida Console" panose="020B0609040504020204" pitchFamily="49" charset="0"/>
              </a:rPr>
              <a:t># A reactive that updates no more often than every 2000 milliseconds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throttled_reactive</a:t>
            </a:r>
            <a:r>
              <a:rPr dirty="0">
                <a:latin typeface="Lucida Console" panose="020B0609040504020204" pitchFamily="49" charset="0"/>
              </a:rPr>
              <a:t> &lt;- throttle(</a:t>
            </a:r>
            <a:r>
              <a:rPr dirty="0" err="1">
                <a:latin typeface="Lucida Console" panose="020B0609040504020204" pitchFamily="49" charset="0"/>
              </a:rPr>
              <a:t>fast_reactive</a:t>
            </a:r>
            <a:r>
              <a:rPr dirty="0">
                <a:latin typeface="Lucida Console" panose="020B0609040504020204" pitchFamily="49" charset="0"/>
              </a:rPr>
              <a:t>, 2000)</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919191"/>
                </a:solidFill>
                <a:latin typeface="Monaco"/>
                <a:ea typeface="Monaco"/>
                <a:cs typeface="Monaco"/>
                <a:sym typeface="Monaco"/>
              </a:defRPr>
            </a:pPr>
            <a:r>
              <a:rPr dirty="0">
                <a:latin typeface="Lucida Console" panose="020B0609040504020204" pitchFamily="49" charset="0"/>
              </a:rPr>
              <a:t># A reactive that doesn't update until </a:t>
            </a:r>
            <a:r>
              <a:rPr dirty="0" err="1">
                <a:latin typeface="Lucida Console" panose="020B0609040504020204" pitchFamily="49" charset="0"/>
              </a:rPr>
              <a:t>fast_reactive</a:t>
            </a:r>
            <a:r>
              <a:rPr dirty="0">
                <a:latin typeface="Lucida Console" panose="020B0609040504020204" pitchFamily="49" charset="0"/>
              </a:rPr>
              <a:t> has stopped</a:t>
            </a:r>
          </a:p>
          <a:p>
            <a:pPr algn="l">
              <a:defRPr sz="3200">
                <a:solidFill>
                  <a:srgbClr val="919191"/>
                </a:solidFill>
                <a:latin typeface="Monaco"/>
                <a:ea typeface="Monaco"/>
                <a:cs typeface="Monaco"/>
                <a:sym typeface="Monaco"/>
              </a:defRPr>
            </a:pPr>
            <a:r>
              <a:rPr dirty="0">
                <a:latin typeface="Lucida Console" panose="020B0609040504020204" pitchFamily="49" charset="0"/>
              </a:rPr>
              <a:t># changing for at least 1000 milliseconds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debounced_reactive</a:t>
            </a:r>
            <a:r>
              <a:rPr dirty="0">
                <a:latin typeface="Lucida Console" panose="020B0609040504020204" pitchFamily="49" charset="0"/>
              </a:rPr>
              <a:t> &lt;- debounce(</a:t>
            </a:r>
            <a:r>
              <a:rPr dirty="0" err="1">
                <a:latin typeface="Lucida Console" panose="020B0609040504020204" pitchFamily="49" charset="0"/>
              </a:rPr>
              <a:t>fast_reactive</a:t>
            </a:r>
            <a:r>
              <a:rPr dirty="0">
                <a:latin typeface="Lucida Console" panose="020B0609040504020204" pitchFamily="49" charset="0"/>
              </a:rPr>
              <a:t>, 1000)</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8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3"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84"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85"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86" name="Open and run points.R. Click on the plot a few times to create points. Notice the annoying laggy behavior — this is due to a (simulated) expensive summary output.…"/>
          <p:cNvSpPr txBox="1">
            <a:spLocks noGrp="1"/>
          </p:cNvSpPr>
          <p:nvPr>
            <p:ph type="body" idx="21"/>
          </p:nvPr>
        </p:nvSpPr>
        <p:spPr>
          <a:xfrm>
            <a:off x="3390303" y="2286832"/>
            <a:ext cx="17445237" cy="5637159"/>
          </a:xfrm>
          <a:prstGeom prst="rect">
            <a:avLst/>
          </a:prstGeom>
        </p:spPr>
        <p:txBody>
          <a:bodyPr/>
          <a:lstStyle/>
          <a:p>
            <a:r>
              <a:t>Open and run </a:t>
            </a:r>
            <a:r>
              <a:rPr>
                <a:latin typeface="Monaco"/>
                <a:ea typeface="Monaco"/>
                <a:cs typeface="Monaco"/>
                <a:sym typeface="Monaco"/>
              </a:rPr>
              <a:t>points.R</a:t>
            </a:r>
            <a:r>
              <a:t>. Click on the plot a few times to create points. Notice the annoying laggy behavior — this is due to a (simulated) expensive summary output.</a:t>
            </a:r>
          </a:p>
          <a:p>
            <a:r>
              <a:t>Use </a:t>
            </a:r>
            <a:r>
              <a:rPr>
                <a:latin typeface="Monaco"/>
                <a:ea typeface="Monaco"/>
                <a:cs typeface="Monaco"/>
                <a:sym typeface="Monaco"/>
              </a:rPr>
              <a:t>debounce</a:t>
            </a:r>
            <a:r>
              <a:t> or </a:t>
            </a:r>
            <a:r>
              <a:rPr>
                <a:latin typeface="Monaco"/>
                <a:ea typeface="Monaco"/>
                <a:cs typeface="Monaco"/>
                <a:sym typeface="Monaco"/>
              </a:rPr>
              <a:t>throttle</a:t>
            </a:r>
            <a:r>
              <a:t> to prevent the summary output from running so often.</a:t>
            </a:r>
          </a:p>
        </p:txBody>
      </p:sp>
      <p:pic>
        <p:nvPicPr>
          <p:cNvPr id="387"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8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87"/>
                </p:tgtEl>
              </p:cMediaNode>
            </p:video>
            <p:seq concurrent="1" prevAc="none" nextAc="seek">
              <p:cTn id="8" restart="whenNotActive" fill="hold" evtFilter="cancelBubble" nodeType="interactiveSeq">
                <p:stCondLst>
                  <p:cond evt="onClick" delay="0">
                    <p:tgtEl>
                      <p:spTgt spid="38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87"/>
                                        </p:tgtEl>
                                      </p:cBhvr>
                                    </p:cmd>
                                  </p:childTnLst>
                                </p:cTn>
                              </p:par>
                            </p:childTnLst>
                          </p:cTn>
                        </p:par>
                      </p:childTnLst>
                    </p:cTn>
                  </p:par>
                </p:childTnLst>
              </p:cTn>
              <p:nextCondLst>
                <p:cond evt="onClick" delay="0">
                  <p:tgtEl>
                    <p:spTgt spid="387"/>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9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9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93"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94"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95" name="See points-solution.R"/>
          <p:cNvSpPr txBox="1"/>
          <p:nvPr/>
        </p:nvSpPr>
        <p:spPr>
          <a:xfrm>
            <a:off x="3469381" y="5239432"/>
            <a:ext cx="17445237" cy="1605868"/>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spcBef>
                <a:spcPts val="3000"/>
              </a:spcBef>
              <a:buClr>
                <a:srgbClr val="447FB5"/>
              </a:buClr>
              <a:defRPr>
                <a:solidFill>
                  <a:schemeClr val="accent6">
                    <a:hueOff val="-133704"/>
                    <a:satOff val="8281"/>
                    <a:lumOff val="-27269"/>
                  </a:schemeClr>
                </a:solidFill>
                <a:latin typeface="+mj-lt"/>
                <a:ea typeface="+mj-ea"/>
                <a:cs typeface="+mj-cs"/>
                <a:sym typeface="Helvetica"/>
              </a:defRPr>
            </a:pPr>
            <a:r>
              <a:t>See </a:t>
            </a:r>
            <a:r>
              <a:rPr>
                <a:latin typeface="Monaco"/>
                <a:ea typeface="Monaco"/>
                <a:cs typeface="Monaco"/>
                <a:sym typeface="Monaco"/>
              </a:rPr>
              <a:t>points-solution.R</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7"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398" name="advanced reactivity"/>
          <p:cNvSpPr txBox="1">
            <a:spLocks noGrp="1"/>
          </p:cNvSpPr>
          <p:nvPr>
            <p:ph type="body" idx="21"/>
          </p:nvPr>
        </p:nvSpPr>
        <p:spPr>
          <a:prstGeom prst="rect">
            <a:avLst/>
          </a:prstGeom>
        </p:spPr>
        <p:txBody>
          <a:bodyPr/>
          <a:lstStyle>
            <a:lvl1pPr defTabSz="734694">
              <a:defRPr sz="13350"/>
            </a:lvl1pPr>
          </a:lstStyle>
          <a:p>
            <a:r>
              <a:t>advanced reactivity</a:t>
            </a:r>
          </a:p>
        </p:txBody>
      </p:sp>
      <p:sp>
        <p:nvSpPr>
          <p:cNvPr id="399"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40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reating a ggplot"/>
          <p:cNvSpPr txBox="1">
            <a:spLocks noGrp="1"/>
          </p:cNvSpPr>
          <p:nvPr>
            <p:ph type="body" idx="21"/>
          </p:nvPr>
        </p:nvSpPr>
        <p:spPr>
          <a:prstGeom prst="rect">
            <a:avLst/>
          </a:prstGeom>
        </p:spPr>
        <p:txBody>
          <a:bodyPr/>
          <a:lstStyle/>
          <a:p>
            <a:r>
              <a:t>Creating a ggplot</a:t>
            </a:r>
          </a:p>
        </p:txBody>
      </p:sp>
      <p:pic>
        <p:nvPicPr>
          <p:cNvPr id="207" name="Screen Shot 2019-08-18 at 12.38.53.png" descr="Screen Shot 2019-08-18 at 12.38.53.png"/>
          <p:cNvPicPr>
            <a:picLocks noChangeAspect="1"/>
          </p:cNvPicPr>
          <p:nvPr/>
        </p:nvPicPr>
        <p:blipFill>
          <a:blip r:embed="rId2"/>
          <a:stretch>
            <a:fillRect/>
          </a:stretch>
        </p:blipFill>
        <p:spPr>
          <a:xfrm>
            <a:off x="12719384" y="2904544"/>
            <a:ext cx="8356601" cy="7353301"/>
          </a:xfrm>
          <a:prstGeom prst="rect">
            <a:avLst/>
          </a:prstGeom>
          <a:ln w="12700">
            <a:miter lim="400000"/>
          </a:ln>
        </p:spPr>
      </p:pic>
      <p:pic>
        <p:nvPicPr>
          <p:cNvPr id="208" name="Screen Shot 2019-08-18 at 12.40.17.png" descr="Screen Shot 2019-08-18 at 12.40.17.png"/>
          <p:cNvPicPr>
            <a:picLocks noChangeAspect="1"/>
          </p:cNvPicPr>
          <p:nvPr/>
        </p:nvPicPr>
        <p:blipFill>
          <a:blip r:embed="rId3"/>
          <a:stretch>
            <a:fillRect/>
          </a:stretch>
        </p:blipFill>
        <p:spPr>
          <a:xfrm>
            <a:off x="1988552" y="2584450"/>
            <a:ext cx="8191501" cy="8547100"/>
          </a:xfrm>
          <a:prstGeom prst="rect">
            <a:avLst/>
          </a:prstGeom>
          <a:ln w="12700">
            <a:miter lim="400000"/>
          </a:ln>
        </p:spPr>
      </p:pic>
      <p:sp>
        <p:nvSpPr>
          <p:cNvPr id="209" name="https://www.rstudio.com/resources/cheatsheets/"/>
          <p:cNvSpPr txBox="1"/>
          <p:nvPr/>
        </p:nvSpPr>
        <p:spPr>
          <a:xfrm>
            <a:off x="11709685" y="12638633"/>
            <a:ext cx="11030264"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latin typeface="+mj-lt"/>
                <a:ea typeface="+mj-ea"/>
                <a:cs typeface="+mj-cs"/>
                <a:sym typeface="Helvetica"/>
                <a:hlinkClick r:id="rId4"/>
              </a:defRPr>
            </a:lvl1pPr>
          </a:lstStyle>
          <a:p>
            <a:pPr>
              <a:defRPr u="none"/>
            </a:pPr>
            <a:r>
              <a:rPr lang="en-US" u="sng" dirty="0">
                <a:hlinkClick r:id="rId5"/>
              </a:rPr>
              <a:t>https://posit.co/resources/cheatsheets/</a:t>
            </a:r>
            <a:endParaRPr u="sng" dirty="0">
              <a:hlinkClick r:id="rId4"/>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ypes of plots"/>
          <p:cNvSpPr txBox="1">
            <a:spLocks noGrp="1"/>
          </p:cNvSpPr>
          <p:nvPr>
            <p:ph type="body" idx="21"/>
          </p:nvPr>
        </p:nvSpPr>
        <p:spPr>
          <a:prstGeom prst="rect">
            <a:avLst/>
          </a:prstGeom>
        </p:spPr>
        <p:txBody>
          <a:bodyPr/>
          <a:lstStyle/>
          <a:p>
            <a:r>
              <a:t>Types of plots</a:t>
            </a:r>
          </a:p>
        </p:txBody>
      </p:sp>
      <p:pic>
        <p:nvPicPr>
          <p:cNvPr id="212" name="Screen Shot 2019-08-18 at 12.56.48.png" descr="Screen Shot 2019-08-18 at 12.56.48.png"/>
          <p:cNvPicPr>
            <a:picLocks noChangeAspect="1"/>
          </p:cNvPicPr>
          <p:nvPr/>
        </p:nvPicPr>
        <p:blipFill>
          <a:blip r:embed="rId2"/>
          <a:stretch>
            <a:fillRect/>
          </a:stretch>
        </p:blipFill>
        <p:spPr>
          <a:xfrm>
            <a:off x="1314597" y="1648424"/>
            <a:ext cx="8242301" cy="9613901"/>
          </a:xfrm>
          <a:prstGeom prst="rect">
            <a:avLst/>
          </a:prstGeom>
          <a:ln w="12700">
            <a:miter lim="400000"/>
          </a:ln>
        </p:spPr>
      </p:pic>
      <p:pic>
        <p:nvPicPr>
          <p:cNvPr id="213" name="Screen Shot 2019-08-18 at 12.55.59.png" descr="Screen Shot 2019-08-18 at 12.55.59.png"/>
          <p:cNvPicPr>
            <a:picLocks noChangeAspect="1"/>
          </p:cNvPicPr>
          <p:nvPr/>
        </p:nvPicPr>
        <p:blipFill>
          <a:blip r:embed="rId3"/>
          <a:stretch>
            <a:fillRect/>
          </a:stretch>
        </p:blipFill>
        <p:spPr>
          <a:xfrm>
            <a:off x="12745963" y="4405012"/>
            <a:ext cx="8051801" cy="5308601"/>
          </a:xfrm>
          <a:prstGeom prst="rect">
            <a:avLst/>
          </a:prstGeom>
          <a:ln w="12700">
            <a:miter lim="400000"/>
          </a:ln>
        </p:spPr>
      </p:pic>
      <p:sp>
        <p:nvSpPr>
          <p:cNvPr id="214" name="https://www.rstudio.com/resources/cheatsheets/"/>
          <p:cNvSpPr txBox="1"/>
          <p:nvPr/>
        </p:nvSpPr>
        <p:spPr>
          <a:xfrm>
            <a:off x="11508373" y="12638633"/>
            <a:ext cx="11030264"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latin typeface="+mj-lt"/>
                <a:ea typeface="+mj-ea"/>
                <a:cs typeface="+mj-cs"/>
                <a:sym typeface="Helvetica"/>
                <a:hlinkClick r:id="rId4"/>
              </a:defRPr>
            </a:lvl1pPr>
          </a:lstStyle>
          <a:p>
            <a:pPr>
              <a:defRPr u="none"/>
            </a:pPr>
            <a:r>
              <a:rPr lang="en-US" u="sng" dirty="0">
                <a:hlinkClick r:id="rId5"/>
              </a:rPr>
              <a:t>https://posit.co/resources/cheatsheets/</a:t>
            </a:r>
            <a:endParaRPr u="sng" dirty="0">
              <a:hlinkClick r:id="rId4"/>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1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1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19"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2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21" name="Rectangle"/>
          <p:cNvSpPr/>
          <p:nvPr/>
        </p:nvSpPr>
        <p:spPr>
          <a:xfrm>
            <a:off x="1033450" y="4111671"/>
            <a:ext cx="22317101" cy="671562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22" name="ggplot(diamonds, aes(x=cut)) +…"/>
          <p:cNvSpPr txBox="1"/>
          <p:nvPr/>
        </p:nvSpPr>
        <p:spPr>
          <a:xfrm>
            <a:off x="4226162" y="6774931"/>
            <a:ext cx="7755328" cy="1087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ggplot</a:t>
            </a:r>
            <a:r>
              <a:rPr dirty="0">
                <a:latin typeface="Lucida Console" panose="020B0609040504020204" pitchFamily="49" charset="0"/>
              </a:rPr>
              <a:t>(diamonds, </a:t>
            </a:r>
            <a:r>
              <a:rPr dirty="0" err="1">
                <a:latin typeface="Lucida Console" panose="020B0609040504020204" pitchFamily="49" charset="0"/>
              </a:rPr>
              <a:t>aes</a:t>
            </a:r>
            <a:r>
              <a:rPr dirty="0">
                <a:latin typeface="Lucida Console" panose="020B0609040504020204" pitchFamily="49" charset="0"/>
              </a:rPr>
              <a:t>(x=cut)) +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geom_bar</a:t>
            </a:r>
            <a:r>
              <a:rPr dirty="0">
                <a:latin typeface="Lucida Console" panose="020B0609040504020204" pitchFamily="49" charset="0"/>
              </a:rPr>
              <a:t>()</a:t>
            </a:r>
          </a:p>
        </p:txBody>
      </p:sp>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299</TotalTime>
  <Words>3181</Words>
  <Application>Microsoft Office PowerPoint</Application>
  <PresentationFormat>Custom</PresentationFormat>
  <Paragraphs>467</Paragraphs>
  <Slides>69</Slides>
  <Notes>3</Notes>
  <HiddenSlides>0</HiddenSlides>
  <MMClips>7</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Avenir Roman</vt:lpstr>
      <vt:lpstr>Courier</vt:lpstr>
      <vt:lpstr>Gill Sans</vt:lpstr>
      <vt:lpstr>Gill Sans Light</vt:lpstr>
      <vt:lpstr>Helvetica</vt:lpstr>
      <vt:lpstr>Helvetica Neue</vt:lpstr>
      <vt:lpstr>Lucida Console</vt:lpstr>
      <vt:lpstr>Marker Felt</vt:lpstr>
      <vt:lpstr>Monaco</vt:lpstr>
      <vt:lpstr>Showroom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2</cp:revision>
  <dcterms:modified xsi:type="dcterms:W3CDTF">2023-02-04T14:56:32Z</dcterms:modified>
</cp:coreProperties>
</file>